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quickStyle8.xml" ContentType="application/vnd.openxmlformats-officedocument.drawingml.diagramStyl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8" r:id="rId4"/>
    <p:sldId id="263" r:id="rId5"/>
    <p:sldId id="264" r:id="rId6"/>
    <p:sldId id="265" r:id="rId7"/>
    <p:sldId id="266" r:id="rId8"/>
    <p:sldId id="267" r:id="rId9"/>
    <p:sldId id="268" r:id="rId10"/>
    <p:sldId id="269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4" autoAdjust="0"/>
    <p:restoredTop sz="94660"/>
  </p:normalViewPr>
  <p:slideViewPr>
    <p:cSldViewPr snapToGrid="0">
      <p:cViewPr>
        <p:scale>
          <a:sx n="92" d="100"/>
          <a:sy n="92" d="100"/>
        </p:scale>
        <p:origin x="-438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4" Type="http://schemas.openxmlformats.org/officeDocument/2006/relationships/image" Target="../media/image1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4" Type="http://schemas.openxmlformats.org/officeDocument/2006/relationships/image" Target="../media/image1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0DCEE2-4800-4C13-A3F6-035A628CF5F2}" type="doc">
      <dgm:prSet loTypeId="urn:microsoft.com/office/officeart/2005/8/layout/hList7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A07F9916-4444-4D64-B639-1FBB32B800C9}">
      <dgm:prSet custT="1"/>
      <dgm:spPr/>
      <dgm:t>
        <a:bodyPr/>
        <a:lstStyle/>
        <a:p>
          <a:pPr rtl="0"/>
          <a:r>
            <a:rPr lang="ru-RU" sz="1800" dirty="0" smtClean="0"/>
            <a:t>Разработка региональной программы </a:t>
          </a:r>
          <a:r>
            <a:rPr lang="ru-RU" sz="1800" b="1" i="1" dirty="0" smtClean="0"/>
            <a:t>«Развитие онкологической помощи в Саратовской области»</a:t>
          </a:r>
          <a:r>
            <a:rPr lang="ru-RU" sz="1800" dirty="0" smtClean="0"/>
            <a:t> на период до 2025 года</a:t>
          </a:r>
          <a:endParaRPr lang="ru-RU" sz="1800" dirty="0"/>
        </a:p>
      </dgm:t>
    </dgm:pt>
    <dgm:pt modelId="{5FC2F598-0BEB-45CE-854D-AC15D1645A5B}" type="parTrans" cxnId="{52A73EB9-F7F1-47FD-B81C-B1B4B026341B}">
      <dgm:prSet/>
      <dgm:spPr/>
      <dgm:t>
        <a:bodyPr/>
        <a:lstStyle/>
        <a:p>
          <a:endParaRPr lang="ru-RU"/>
        </a:p>
      </dgm:t>
    </dgm:pt>
    <dgm:pt modelId="{F022DA66-8156-4DDB-9727-66F33B8532E5}" type="sibTrans" cxnId="{52A73EB9-F7F1-47FD-B81C-B1B4B026341B}">
      <dgm:prSet/>
      <dgm:spPr/>
      <dgm:t>
        <a:bodyPr/>
        <a:lstStyle/>
        <a:p>
          <a:endParaRPr lang="ru-RU"/>
        </a:p>
      </dgm:t>
    </dgm:pt>
    <dgm:pt modelId="{33240197-7043-4133-BB39-92FB4FF1D42B}">
      <dgm:prSet custT="1"/>
      <dgm:spPr/>
      <dgm:t>
        <a:bodyPr/>
        <a:lstStyle/>
        <a:p>
          <a:pPr rtl="0"/>
          <a:r>
            <a:rPr lang="ru-RU" sz="1600" dirty="0" smtClean="0"/>
            <a:t>Разработка правил финансового обеспечения реализации мероприятий по совершенствованию медпомощи больным с онкологическими заболеваниями, в том числе обеспечения закупки наркотических </a:t>
          </a:r>
          <a:r>
            <a:rPr lang="ru-RU" sz="1600" b="1" i="1" dirty="0" smtClean="0"/>
            <a:t>лекарственных препаратов и оборудования </a:t>
          </a:r>
          <a:r>
            <a:rPr lang="ru-RU" sz="1600" dirty="0" smtClean="0"/>
            <a:t>для оказания паллиативной помощи на дому</a:t>
          </a:r>
          <a:endParaRPr lang="ru-RU" sz="1600" dirty="0"/>
        </a:p>
      </dgm:t>
    </dgm:pt>
    <dgm:pt modelId="{2ED136CF-8EE0-4658-BF75-B301DED52658}" type="parTrans" cxnId="{2F897A94-3974-4C38-93B5-69704EE8A4DA}">
      <dgm:prSet/>
      <dgm:spPr/>
      <dgm:t>
        <a:bodyPr/>
        <a:lstStyle/>
        <a:p>
          <a:endParaRPr lang="ru-RU"/>
        </a:p>
      </dgm:t>
    </dgm:pt>
    <dgm:pt modelId="{086E7295-85CA-40E5-95A6-57B5D3FC39F1}" type="sibTrans" cxnId="{2F897A94-3974-4C38-93B5-69704EE8A4DA}">
      <dgm:prSet/>
      <dgm:spPr/>
      <dgm:t>
        <a:bodyPr/>
        <a:lstStyle/>
        <a:p>
          <a:endParaRPr lang="ru-RU"/>
        </a:p>
      </dgm:t>
    </dgm:pt>
    <dgm:pt modelId="{6FEC1229-6F8F-41B7-A122-4E2E4F4344B7}">
      <dgm:prSet/>
      <dgm:spPr/>
      <dgm:t>
        <a:bodyPr/>
        <a:lstStyle/>
        <a:p>
          <a:pPr rtl="0"/>
          <a:r>
            <a:rPr lang="ru-RU" dirty="0" smtClean="0"/>
            <a:t>Актуализация порядка проведения </a:t>
          </a:r>
          <a:r>
            <a:rPr lang="ru-RU" b="1" i="1" dirty="0" smtClean="0"/>
            <a:t>диспансеризации</a:t>
          </a:r>
          <a:r>
            <a:rPr lang="ru-RU" dirty="0" smtClean="0"/>
            <a:t> определенных групп взрослого населения</a:t>
          </a:r>
          <a:endParaRPr lang="ru-RU" dirty="0"/>
        </a:p>
      </dgm:t>
    </dgm:pt>
    <dgm:pt modelId="{13A336CC-C3C6-4FAC-9F8B-251B2D603D40}" type="parTrans" cxnId="{DA32D031-17CA-4D15-83A2-39772A16320F}">
      <dgm:prSet/>
      <dgm:spPr/>
      <dgm:t>
        <a:bodyPr/>
        <a:lstStyle/>
        <a:p>
          <a:endParaRPr lang="ru-RU"/>
        </a:p>
      </dgm:t>
    </dgm:pt>
    <dgm:pt modelId="{82612100-6B03-4317-953C-541562A425B4}" type="sibTrans" cxnId="{DA32D031-17CA-4D15-83A2-39772A16320F}">
      <dgm:prSet/>
      <dgm:spPr/>
      <dgm:t>
        <a:bodyPr/>
        <a:lstStyle/>
        <a:p>
          <a:endParaRPr lang="ru-RU"/>
        </a:p>
      </dgm:t>
    </dgm:pt>
    <dgm:pt modelId="{CF4D617F-EB1F-4142-B358-2845FB3660B9}" type="pres">
      <dgm:prSet presAssocID="{6D0DCEE2-4800-4C13-A3F6-035A628CF5F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170C1B-57DD-4680-A5D5-EE75A478281B}" type="pres">
      <dgm:prSet presAssocID="{6D0DCEE2-4800-4C13-A3F6-035A628CF5F2}" presName="fgShape" presStyleLbl="fgShp" presStyleIdx="0" presStyleCnt="1"/>
      <dgm:spPr/>
    </dgm:pt>
    <dgm:pt modelId="{70D1BF53-DE10-40C1-A040-29C17F5A0CB5}" type="pres">
      <dgm:prSet presAssocID="{6D0DCEE2-4800-4C13-A3F6-035A628CF5F2}" presName="linComp" presStyleCnt="0"/>
      <dgm:spPr/>
    </dgm:pt>
    <dgm:pt modelId="{277AF2AD-30D4-4D90-9C6A-180978436014}" type="pres">
      <dgm:prSet presAssocID="{A07F9916-4444-4D64-B639-1FBB32B800C9}" presName="compNode" presStyleCnt="0"/>
      <dgm:spPr/>
    </dgm:pt>
    <dgm:pt modelId="{87396AD3-29CB-40DE-B1AC-F30365685CFF}" type="pres">
      <dgm:prSet presAssocID="{A07F9916-4444-4D64-B639-1FBB32B800C9}" presName="bkgdShape" presStyleLbl="node1" presStyleIdx="0" presStyleCnt="3"/>
      <dgm:spPr/>
      <dgm:t>
        <a:bodyPr/>
        <a:lstStyle/>
        <a:p>
          <a:endParaRPr lang="ru-RU"/>
        </a:p>
      </dgm:t>
    </dgm:pt>
    <dgm:pt modelId="{BADBA2EC-804B-4389-85CB-4BBF1C868A45}" type="pres">
      <dgm:prSet presAssocID="{A07F9916-4444-4D64-B639-1FBB32B800C9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22713C-9663-4DEC-8C6B-982CB7CBB324}" type="pres">
      <dgm:prSet presAssocID="{A07F9916-4444-4D64-B639-1FBB32B800C9}" presName="invisiNode" presStyleLbl="node1" presStyleIdx="0" presStyleCnt="3"/>
      <dgm:spPr/>
    </dgm:pt>
    <dgm:pt modelId="{DBB0DDE3-A68E-41A8-B989-91B7CDFA14D3}" type="pres">
      <dgm:prSet presAssocID="{A07F9916-4444-4D64-B639-1FBB32B800C9}" presName="imagNode" presStyleLbl="fgImgPlace1" presStyleIdx="0" presStyleCnt="3" custScaleY="7933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710590D-D23F-4B21-9D69-D931440FBCE1}" type="pres">
      <dgm:prSet presAssocID="{F022DA66-8156-4DDB-9727-66F33B8532E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5AAAA35-29E2-41B3-90DD-3E9092934A8B}" type="pres">
      <dgm:prSet presAssocID="{33240197-7043-4133-BB39-92FB4FF1D42B}" presName="compNode" presStyleCnt="0"/>
      <dgm:spPr/>
    </dgm:pt>
    <dgm:pt modelId="{3AF3C69F-DFE3-4F29-9E63-C53EB624CC90}" type="pres">
      <dgm:prSet presAssocID="{33240197-7043-4133-BB39-92FB4FF1D42B}" presName="bkgdShape" presStyleLbl="node1" presStyleIdx="1" presStyleCnt="3" custScaleX="116974"/>
      <dgm:spPr/>
      <dgm:t>
        <a:bodyPr/>
        <a:lstStyle/>
        <a:p>
          <a:endParaRPr lang="ru-RU"/>
        </a:p>
      </dgm:t>
    </dgm:pt>
    <dgm:pt modelId="{8E36DDC2-C2B1-4DDE-A22D-B63923F95BE5}" type="pres">
      <dgm:prSet presAssocID="{33240197-7043-4133-BB39-92FB4FF1D42B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A9782C-CC17-4F91-8085-74487EE3B083}" type="pres">
      <dgm:prSet presAssocID="{33240197-7043-4133-BB39-92FB4FF1D42B}" presName="invisiNode" presStyleLbl="node1" presStyleIdx="1" presStyleCnt="3"/>
      <dgm:spPr/>
    </dgm:pt>
    <dgm:pt modelId="{FBE758C8-198D-4986-B1D5-4818E563F87E}" type="pres">
      <dgm:prSet presAssocID="{33240197-7043-4133-BB39-92FB4FF1D42B}" presName="imagNode" presStyleLbl="fgImgPlace1" presStyleIdx="1" presStyleCnt="3" custScaleY="7933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3F0B0C9-D477-4790-AB69-3A3E500AE5CF}" type="pres">
      <dgm:prSet presAssocID="{086E7295-85CA-40E5-95A6-57B5D3FC39F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AD5CEEF-C9A4-4EE7-BF1B-EDD72D0F3322}" type="pres">
      <dgm:prSet presAssocID="{6FEC1229-6F8F-41B7-A122-4E2E4F4344B7}" presName="compNode" presStyleCnt="0"/>
      <dgm:spPr/>
    </dgm:pt>
    <dgm:pt modelId="{9890EAD8-9524-4F3E-BE42-54E2AAC69B33}" type="pres">
      <dgm:prSet presAssocID="{6FEC1229-6F8F-41B7-A122-4E2E4F4344B7}" presName="bkgdShape" presStyleLbl="node1" presStyleIdx="2" presStyleCnt="3"/>
      <dgm:spPr/>
      <dgm:t>
        <a:bodyPr/>
        <a:lstStyle/>
        <a:p>
          <a:endParaRPr lang="ru-RU"/>
        </a:p>
      </dgm:t>
    </dgm:pt>
    <dgm:pt modelId="{01146FE5-9209-415A-9537-7BAA99C5B0FF}" type="pres">
      <dgm:prSet presAssocID="{6FEC1229-6F8F-41B7-A122-4E2E4F4344B7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A1A9DA-6315-46ED-85DB-F163DC62E746}" type="pres">
      <dgm:prSet presAssocID="{6FEC1229-6F8F-41B7-A122-4E2E4F4344B7}" presName="invisiNode" presStyleLbl="node1" presStyleIdx="2" presStyleCnt="3"/>
      <dgm:spPr/>
    </dgm:pt>
    <dgm:pt modelId="{0AA9C399-83C6-4FCE-A226-EEA608285EC0}" type="pres">
      <dgm:prSet presAssocID="{6FEC1229-6F8F-41B7-A122-4E2E4F4344B7}" presName="imagNode" presStyleLbl="fgImgPlace1" presStyleIdx="2" presStyleCnt="3" custScaleY="8609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531C431-FD9E-4A96-9962-D0C8BDFD949F}" type="presOf" srcId="{086E7295-85CA-40E5-95A6-57B5D3FC39F1}" destId="{E3F0B0C9-D477-4790-AB69-3A3E500AE5CF}" srcOrd="0" destOrd="0" presId="urn:microsoft.com/office/officeart/2005/8/layout/hList7"/>
    <dgm:cxn modelId="{6AC1719D-ACA2-4295-8CDF-9998DF45E891}" type="presOf" srcId="{6FEC1229-6F8F-41B7-A122-4E2E4F4344B7}" destId="{9890EAD8-9524-4F3E-BE42-54E2AAC69B33}" srcOrd="0" destOrd="0" presId="urn:microsoft.com/office/officeart/2005/8/layout/hList7"/>
    <dgm:cxn modelId="{00FE690F-9E98-4CED-A2A1-E87046CB20B4}" type="presOf" srcId="{33240197-7043-4133-BB39-92FB4FF1D42B}" destId="{8E36DDC2-C2B1-4DDE-A22D-B63923F95BE5}" srcOrd="1" destOrd="0" presId="urn:microsoft.com/office/officeart/2005/8/layout/hList7"/>
    <dgm:cxn modelId="{369E0E97-83AC-4AAF-B4AA-D06AE4C0232D}" type="presOf" srcId="{33240197-7043-4133-BB39-92FB4FF1D42B}" destId="{3AF3C69F-DFE3-4F29-9E63-C53EB624CC90}" srcOrd="0" destOrd="0" presId="urn:microsoft.com/office/officeart/2005/8/layout/hList7"/>
    <dgm:cxn modelId="{7B53DD35-6301-48A1-8D60-6112F4FBD513}" type="presOf" srcId="{6D0DCEE2-4800-4C13-A3F6-035A628CF5F2}" destId="{CF4D617F-EB1F-4142-B358-2845FB3660B9}" srcOrd="0" destOrd="0" presId="urn:microsoft.com/office/officeart/2005/8/layout/hList7"/>
    <dgm:cxn modelId="{1720EE17-3FE8-482A-9054-3B6E355A204F}" type="presOf" srcId="{F022DA66-8156-4DDB-9727-66F33B8532E5}" destId="{E710590D-D23F-4B21-9D69-D931440FBCE1}" srcOrd="0" destOrd="0" presId="urn:microsoft.com/office/officeart/2005/8/layout/hList7"/>
    <dgm:cxn modelId="{AA8618EB-AEB1-4552-89FB-4EE8009DAAC6}" type="presOf" srcId="{A07F9916-4444-4D64-B639-1FBB32B800C9}" destId="{BADBA2EC-804B-4389-85CB-4BBF1C868A45}" srcOrd="1" destOrd="0" presId="urn:microsoft.com/office/officeart/2005/8/layout/hList7"/>
    <dgm:cxn modelId="{B5D1BA7D-F9AF-4549-B597-6C943FD42081}" type="presOf" srcId="{6FEC1229-6F8F-41B7-A122-4E2E4F4344B7}" destId="{01146FE5-9209-415A-9537-7BAA99C5B0FF}" srcOrd="1" destOrd="0" presId="urn:microsoft.com/office/officeart/2005/8/layout/hList7"/>
    <dgm:cxn modelId="{2F897A94-3974-4C38-93B5-69704EE8A4DA}" srcId="{6D0DCEE2-4800-4C13-A3F6-035A628CF5F2}" destId="{33240197-7043-4133-BB39-92FB4FF1D42B}" srcOrd="1" destOrd="0" parTransId="{2ED136CF-8EE0-4658-BF75-B301DED52658}" sibTransId="{086E7295-85CA-40E5-95A6-57B5D3FC39F1}"/>
    <dgm:cxn modelId="{43F119C6-8449-46C8-8428-FDF727491B02}" type="presOf" srcId="{A07F9916-4444-4D64-B639-1FBB32B800C9}" destId="{87396AD3-29CB-40DE-B1AC-F30365685CFF}" srcOrd="0" destOrd="0" presId="urn:microsoft.com/office/officeart/2005/8/layout/hList7"/>
    <dgm:cxn modelId="{DA32D031-17CA-4D15-83A2-39772A16320F}" srcId="{6D0DCEE2-4800-4C13-A3F6-035A628CF5F2}" destId="{6FEC1229-6F8F-41B7-A122-4E2E4F4344B7}" srcOrd="2" destOrd="0" parTransId="{13A336CC-C3C6-4FAC-9F8B-251B2D603D40}" sibTransId="{82612100-6B03-4317-953C-541562A425B4}"/>
    <dgm:cxn modelId="{52A73EB9-F7F1-47FD-B81C-B1B4B026341B}" srcId="{6D0DCEE2-4800-4C13-A3F6-035A628CF5F2}" destId="{A07F9916-4444-4D64-B639-1FBB32B800C9}" srcOrd="0" destOrd="0" parTransId="{5FC2F598-0BEB-45CE-854D-AC15D1645A5B}" sibTransId="{F022DA66-8156-4DDB-9727-66F33B8532E5}"/>
    <dgm:cxn modelId="{C77A9D0E-4DC9-466E-98C6-9D799E2C7C1A}" type="presParOf" srcId="{CF4D617F-EB1F-4142-B358-2845FB3660B9}" destId="{23170C1B-57DD-4680-A5D5-EE75A478281B}" srcOrd="0" destOrd="0" presId="urn:microsoft.com/office/officeart/2005/8/layout/hList7"/>
    <dgm:cxn modelId="{9F8AFB83-3E11-46DB-8D8D-6B2817BFBAEA}" type="presParOf" srcId="{CF4D617F-EB1F-4142-B358-2845FB3660B9}" destId="{70D1BF53-DE10-40C1-A040-29C17F5A0CB5}" srcOrd="1" destOrd="0" presId="urn:microsoft.com/office/officeart/2005/8/layout/hList7"/>
    <dgm:cxn modelId="{D00A3382-BFC0-420D-9DAF-D497E7225195}" type="presParOf" srcId="{70D1BF53-DE10-40C1-A040-29C17F5A0CB5}" destId="{277AF2AD-30D4-4D90-9C6A-180978436014}" srcOrd="0" destOrd="0" presId="urn:microsoft.com/office/officeart/2005/8/layout/hList7"/>
    <dgm:cxn modelId="{E45B53A4-9B84-42FC-B0C1-504FB426022E}" type="presParOf" srcId="{277AF2AD-30D4-4D90-9C6A-180978436014}" destId="{87396AD3-29CB-40DE-B1AC-F30365685CFF}" srcOrd="0" destOrd="0" presId="urn:microsoft.com/office/officeart/2005/8/layout/hList7"/>
    <dgm:cxn modelId="{3039AED4-B878-4011-96E3-2B160A3BA800}" type="presParOf" srcId="{277AF2AD-30D4-4D90-9C6A-180978436014}" destId="{BADBA2EC-804B-4389-85CB-4BBF1C868A45}" srcOrd="1" destOrd="0" presId="urn:microsoft.com/office/officeart/2005/8/layout/hList7"/>
    <dgm:cxn modelId="{36857354-59F5-465D-8689-F14616D078D6}" type="presParOf" srcId="{277AF2AD-30D4-4D90-9C6A-180978436014}" destId="{BC22713C-9663-4DEC-8C6B-982CB7CBB324}" srcOrd="2" destOrd="0" presId="urn:microsoft.com/office/officeart/2005/8/layout/hList7"/>
    <dgm:cxn modelId="{406B7395-2397-4D38-9F83-30D2851F5AA6}" type="presParOf" srcId="{277AF2AD-30D4-4D90-9C6A-180978436014}" destId="{DBB0DDE3-A68E-41A8-B989-91B7CDFA14D3}" srcOrd="3" destOrd="0" presId="urn:microsoft.com/office/officeart/2005/8/layout/hList7"/>
    <dgm:cxn modelId="{B339C943-D9CA-49C0-93EB-2542EBB24E47}" type="presParOf" srcId="{70D1BF53-DE10-40C1-A040-29C17F5A0CB5}" destId="{E710590D-D23F-4B21-9D69-D931440FBCE1}" srcOrd="1" destOrd="0" presId="urn:microsoft.com/office/officeart/2005/8/layout/hList7"/>
    <dgm:cxn modelId="{6ED83DF4-D882-40B7-89EF-42E1A1CC7743}" type="presParOf" srcId="{70D1BF53-DE10-40C1-A040-29C17F5A0CB5}" destId="{E5AAAA35-29E2-41B3-90DD-3E9092934A8B}" srcOrd="2" destOrd="0" presId="urn:microsoft.com/office/officeart/2005/8/layout/hList7"/>
    <dgm:cxn modelId="{14AA518A-A253-4906-A343-AC5BCCB3A60B}" type="presParOf" srcId="{E5AAAA35-29E2-41B3-90DD-3E9092934A8B}" destId="{3AF3C69F-DFE3-4F29-9E63-C53EB624CC90}" srcOrd="0" destOrd="0" presId="urn:microsoft.com/office/officeart/2005/8/layout/hList7"/>
    <dgm:cxn modelId="{42E47BE3-868F-408C-BBEE-A61EE869895D}" type="presParOf" srcId="{E5AAAA35-29E2-41B3-90DD-3E9092934A8B}" destId="{8E36DDC2-C2B1-4DDE-A22D-B63923F95BE5}" srcOrd="1" destOrd="0" presId="urn:microsoft.com/office/officeart/2005/8/layout/hList7"/>
    <dgm:cxn modelId="{2313F746-8F7C-476D-8968-08333316A5A2}" type="presParOf" srcId="{E5AAAA35-29E2-41B3-90DD-3E9092934A8B}" destId="{3FA9782C-CC17-4F91-8085-74487EE3B083}" srcOrd="2" destOrd="0" presId="urn:microsoft.com/office/officeart/2005/8/layout/hList7"/>
    <dgm:cxn modelId="{6C200B63-4715-4519-A4EE-9898CD1BB23B}" type="presParOf" srcId="{E5AAAA35-29E2-41B3-90DD-3E9092934A8B}" destId="{FBE758C8-198D-4986-B1D5-4818E563F87E}" srcOrd="3" destOrd="0" presId="urn:microsoft.com/office/officeart/2005/8/layout/hList7"/>
    <dgm:cxn modelId="{AB158A3C-361A-4F8B-8267-9880BBF93E13}" type="presParOf" srcId="{70D1BF53-DE10-40C1-A040-29C17F5A0CB5}" destId="{E3F0B0C9-D477-4790-AB69-3A3E500AE5CF}" srcOrd="3" destOrd="0" presId="urn:microsoft.com/office/officeart/2005/8/layout/hList7"/>
    <dgm:cxn modelId="{FC48EFD1-A6C7-4EB0-A4AB-9F57B1B51608}" type="presParOf" srcId="{70D1BF53-DE10-40C1-A040-29C17F5A0CB5}" destId="{BAD5CEEF-C9A4-4EE7-BF1B-EDD72D0F3322}" srcOrd="4" destOrd="0" presId="urn:microsoft.com/office/officeart/2005/8/layout/hList7"/>
    <dgm:cxn modelId="{A8C29699-53C1-4E66-B1D1-C3486FB4AAA9}" type="presParOf" srcId="{BAD5CEEF-C9A4-4EE7-BF1B-EDD72D0F3322}" destId="{9890EAD8-9524-4F3E-BE42-54E2AAC69B33}" srcOrd="0" destOrd="0" presId="urn:microsoft.com/office/officeart/2005/8/layout/hList7"/>
    <dgm:cxn modelId="{7326D962-70E0-4A2E-94AD-2E617F8C45D8}" type="presParOf" srcId="{BAD5CEEF-C9A4-4EE7-BF1B-EDD72D0F3322}" destId="{01146FE5-9209-415A-9537-7BAA99C5B0FF}" srcOrd="1" destOrd="0" presId="urn:microsoft.com/office/officeart/2005/8/layout/hList7"/>
    <dgm:cxn modelId="{EB600738-5B74-46BC-AA89-77A865B28DB8}" type="presParOf" srcId="{BAD5CEEF-C9A4-4EE7-BF1B-EDD72D0F3322}" destId="{58A1A9DA-6315-46ED-85DB-F163DC62E746}" srcOrd="2" destOrd="0" presId="urn:microsoft.com/office/officeart/2005/8/layout/hList7"/>
    <dgm:cxn modelId="{1103C7F0-003A-4208-9DF0-0B3EE0700C89}" type="presParOf" srcId="{BAD5CEEF-C9A4-4EE7-BF1B-EDD72D0F3322}" destId="{0AA9C399-83C6-4FCE-A226-EEA608285EC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771FBA-29C8-48BB-9D43-D3CC8C26E3D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51734C6-7B5C-4A58-BDCE-98F60BB1D591}">
      <dgm:prSet custT="1"/>
      <dgm:spPr>
        <a:solidFill>
          <a:schemeClr val="accent3">
            <a:lumMod val="50000"/>
          </a:schemeClr>
        </a:solidFill>
      </dgm:spPr>
      <dgm:t>
        <a:bodyPr/>
        <a:lstStyle/>
        <a:p>
          <a:pPr rtl="0"/>
          <a:r>
            <a:rPr lang="ru-RU" sz="1800" dirty="0" smtClean="0"/>
            <a:t>Разработка </a:t>
          </a:r>
          <a:r>
            <a:rPr lang="ru-RU" sz="1800" b="1" i="1" dirty="0" smtClean="0"/>
            <a:t>методических материалов </a:t>
          </a:r>
          <a:r>
            <a:rPr lang="ru-RU" sz="1800" dirty="0" smtClean="0"/>
            <a:t>по профилактике и раннему выявлению онкологических заболеваний для врачей общей практики, семейных врачей, участковых терапевтов, специалистов кабинетов и отделений медицинской профилактики неинфекционных заболеваний </a:t>
          </a:r>
          <a:endParaRPr lang="ru-RU" sz="1800" dirty="0"/>
        </a:p>
      </dgm:t>
    </dgm:pt>
    <dgm:pt modelId="{86FBB50A-7DEC-42F5-BB05-A6DA53157667}" type="parTrans" cxnId="{73C63530-AFD4-4425-8473-FFDB1F4B6EE9}">
      <dgm:prSet/>
      <dgm:spPr/>
      <dgm:t>
        <a:bodyPr/>
        <a:lstStyle/>
        <a:p>
          <a:endParaRPr lang="ru-RU"/>
        </a:p>
      </dgm:t>
    </dgm:pt>
    <dgm:pt modelId="{2C445010-28F6-460C-B371-C16CC57FE532}" type="sibTrans" cxnId="{73C63530-AFD4-4425-8473-FFDB1F4B6EE9}">
      <dgm:prSet/>
      <dgm:spPr/>
      <dgm:t>
        <a:bodyPr/>
        <a:lstStyle/>
        <a:p>
          <a:endParaRPr lang="ru-RU"/>
        </a:p>
      </dgm:t>
    </dgm:pt>
    <dgm:pt modelId="{F43159BC-A5CF-4F1E-B865-BA856841396C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pPr rtl="0"/>
          <a:r>
            <a:rPr lang="ru-RU" dirty="0" smtClean="0"/>
            <a:t>Разработка макетов </a:t>
          </a:r>
          <a:r>
            <a:rPr lang="ru-RU" b="1" i="1" dirty="0" smtClean="0"/>
            <a:t>информационных материалов </a:t>
          </a:r>
          <a:r>
            <a:rPr lang="ru-RU" dirty="0" smtClean="0"/>
            <a:t>по профилактике онкологических заболеваний, о своевременном прохождении профилактических медицинских осмотров и диспансеризации среди населения региона </a:t>
          </a:r>
          <a:endParaRPr lang="ru-RU" dirty="0"/>
        </a:p>
      </dgm:t>
    </dgm:pt>
    <dgm:pt modelId="{38669010-BDA7-4153-B835-465471C9FE8F}" type="parTrans" cxnId="{B0C60CB1-6AB7-43FB-83D1-CC1F343550AB}">
      <dgm:prSet/>
      <dgm:spPr/>
      <dgm:t>
        <a:bodyPr/>
        <a:lstStyle/>
        <a:p>
          <a:endParaRPr lang="ru-RU"/>
        </a:p>
      </dgm:t>
    </dgm:pt>
    <dgm:pt modelId="{21856C7A-5D26-4891-A211-F1CA6536B57A}" type="sibTrans" cxnId="{B0C60CB1-6AB7-43FB-83D1-CC1F343550AB}">
      <dgm:prSet/>
      <dgm:spPr/>
      <dgm:t>
        <a:bodyPr/>
        <a:lstStyle/>
        <a:p>
          <a:endParaRPr lang="ru-RU"/>
        </a:p>
      </dgm:t>
    </dgm:pt>
    <dgm:pt modelId="{C8CE9955-1C25-4599-B6A1-9283AD918B82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pPr rtl="0"/>
          <a:r>
            <a:rPr lang="ru-RU" dirty="0" smtClean="0"/>
            <a:t>Проведение </a:t>
          </a:r>
          <a:r>
            <a:rPr lang="ru-RU" b="1" i="1" dirty="0" smtClean="0"/>
            <a:t>областных семинаров </a:t>
          </a:r>
          <a:r>
            <a:rPr lang="ru-RU" dirty="0" smtClean="0"/>
            <a:t>по вопросам организации работы и взаимодействия онкологической и профилактической служб</a:t>
          </a:r>
          <a:endParaRPr lang="ru-RU" dirty="0"/>
        </a:p>
      </dgm:t>
    </dgm:pt>
    <dgm:pt modelId="{E41A0474-12DC-4D3F-9093-143C7261151A}" type="parTrans" cxnId="{F7F2AF6F-FD92-4C28-B6C1-D1B3FD9D11AD}">
      <dgm:prSet/>
      <dgm:spPr/>
      <dgm:t>
        <a:bodyPr/>
        <a:lstStyle/>
        <a:p>
          <a:endParaRPr lang="ru-RU"/>
        </a:p>
      </dgm:t>
    </dgm:pt>
    <dgm:pt modelId="{6D9CF8B4-3897-4483-8876-CFE46D72A5E4}" type="sibTrans" cxnId="{F7F2AF6F-FD92-4C28-B6C1-D1B3FD9D11AD}">
      <dgm:prSet/>
      <dgm:spPr/>
      <dgm:t>
        <a:bodyPr/>
        <a:lstStyle/>
        <a:p>
          <a:endParaRPr lang="ru-RU"/>
        </a:p>
      </dgm:t>
    </dgm:pt>
    <dgm:pt modelId="{E6DABA0D-8860-4A05-91E8-DD67BB4E678F}" type="pres">
      <dgm:prSet presAssocID="{49771FBA-29C8-48BB-9D43-D3CC8C26E3D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104995-01D3-4C9F-8A91-E7D1A2AD4B18}" type="pres">
      <dgm:prSet presAssocID="{A51734C6-7B5C-4A58-BDCE-98F60BB1D591}" presName="composite" presStyleCnt="0"/>
      <dgm:spPr/>
    </dgm:pt>
    <dgm:pt modelId="{04947458-E8E8-43D1-B944-F729A11BFA01}" type="pres">
      <dgm:prSet presAssocID="{A51734C6-7B5C-4A58-BDCE-98F60BB1D591}" presName="imgShp" presStyleLbl="fgImgPlace1" presStyleIdx="0" presStyleCnt="3" custLinFactNeighborX="-92340" custLinFactNeighborY="-2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F31B275-28B8-4E9F-A778-4BB2B3E2623F}" type="pres">
      <dgm:prSet presAssocID="{A51734C6-7B5C-4A58-BDCE-98F60BB1D591}" presName="txShp" presStyleLbl="node1" presStyleIdx="0" presStyleCnt="3" custScaleX="116806" custScaleY="78456" custLinFactNeighborX="-7884" custLinFactNeighborY="22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FFC34-3423-423A-8F88-C57BA7E61926}" type="pres">
      <dgm:prSet presAssocID="{2C445010-28F6-460C-B371-C16CC57FE532}" presName="spacing" presStyleCnt="0"/>
      <dgm:spPr/>
    </dgm:pt>
    <dgm:pt modelId="{D01E4610-E836-41A4-8E7A-EFDBE1E2D26A}" type="pres">
      <dgm:prSet presAssocID="{F43159BC-A5CF-4F1E-B865-BA856841396C}" presName="composite" presStyleCnt="0"/>
      <dgm:spPr/>
    </dgm:pt>
    <dgm:pt modelId="{C8AF570F-01E1-43AD-9D5E-6E62696AC44D}" type="pres">
      <dgm:prSet presAssocID="{F43159BC-A5CF-4F1E-B865-BA856841396C}" presName="imgShp" presStyleLbl="fgImgPlace1" presStyleIdx="1" presStyleCnt="3" custLinFactNeighborX="-90853" custLinFactNeighborY="-1222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8F0333B-83D7-424A-A82A-4221A455D19E}" type="pres">
      <dgm:prSet presAssocID="{F43159BC-A5CF-4F1E-B865-BA856841396C}" presName="txShp" presStyleLbl="node1" presStyleIdx="1" presStyleCnt="3" custScaleX="118915" custScaleY="93645" custLinFactNeighborX="-8446" custLinFactNeighborY="-106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2FA486-3127-47AD-B908-70BFA3E3BCCD}" type="pres">
      <dgm:prSet presAssocID="{21856C7A-5D26-4891-A211-F1CA6536B57A}" presName="spacing" presStyleCnt="0"/>
      <dgm:spPr/>
    </dgm:pt>
    <dgm:pt modelId="{D999F252-04B0-46C5-AABC-338C8FDBC273}" type="pres">
      <dgm:prSet presAssocID="{C8CE9955-1C25-4599-B6A1-9283AD918B82}" presName="composite" presStyleCnt="0"/>
      <dgm:spPr/>
    </dgm:pt>
    <dgm:pt modelId="{E0EC83DB-970E-4A3A-9940-84391957C3CD}" type="pres">
      <dgm:prSet presAssocID="{C8CE9955-1C25-4599-B6A1-9283AD918B82}" presName="imgShp" presStyleLbl="fgImgPlace1" presStyleIdx="2" presStyleCnt="3" custLinFactNeighborX="-90077" custLinFactNeighborY="-2498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044B92C-0762-4BAE-ABEE-69B1EADFCCD5}" type="pres">
      <dgm:prSet presAssocID="{C8CE9955-1C25-4599-B6A1-9283AD918B82}" presName="txShp" presStyleLbl="node1" presStyleIdx="2" presStyleCnt="3" custScaleX="119079" custScaleY="86054" custLinFactNeighborX="-7965" custLinFactNeighborY="-19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F2AF6F-FD92-4C28-B6C1-D1B3FD9D11AD}" srcId="{49771FBA-29C8-48BB-9D43-D3CC8C26E3D8}" destId="{C8CE9955-1C25-4599-B6A1-9283AD918B82}" srcOrd="2" destOrd="0" parTransId="{E41A0474-12DC-4D3F-9093-143C7261151A}" sibTransId="{6D9CF8B4-3897-4483-8876-CFE46D72A5E4}"/>
    <dgm:cxn modelId="{816999FA-5B21-4022-A764-7F23C1EDB06C}" type="presOf" srcId="{49771FBA-29C8-48BB-9D43-D3CC8C26E3D8}" destId="{E6DABA0D-8860-4A05-91E8-DD67BB4E678F}" srcOrd="0" destOrd="0" presId="urn:microsoft.com/office/officeart/2005/8/layout/vList3"/>
    <dgm:cxn modelId="{B0C60CB1-6AB7-43FB-83D1-CC1F343550AB}" srcId="{49771FBA-29C8-48BB-9D43-D3CC8C26E3D8}" destId="{F43159BC-A5CF-4F1E-B865-BA856841396C}" srcOrd="1" destOrd="0" parTransId="{38669010-BDA7-4153-B835-465471C9FE8F}" sibTransId="{21856C7A-5D26-4891-A211-F1CA6536B57A}"/>
    <dgm:cxn modelId="{73C63530-AFD4-4425-8473-FFDB1F4B6EE9}" srcId="{49771FBA-29C8-48BB-9D43-D3CC8C26E3D8}" destId="{A51734C6-7B5C-4A58-BDCE-98F60BB1D591}" srcOrd="0" destOrd="0" parTransId="{86FBB50A-7DEC-42F5-BB05-A6DA53157667}" sibTransId="{2C445010-28F6-460C-B371-C16CC57FE532}"/>
    <dgm:cxn modelId="{2DD98103-53AA-488A-88B1-14DA0B9E19E3}" type="presOf" srcId="{F43159BC-A5CF-4F1E-B865-BA856841396C}" destId="{E8F0333B-83D7-424A-A82A-4221A455D19E}" srcOrd="0" destOrd="0" presId="urn:microsoft.com/office/officeart/2005/8/layout/vList3"/>
    <dgm:cxn modelId="{D1919282-A162-400D-AC71-ED21CD33854E}" type="presOf" srcId="{A51734C6-7B5C-4A58-BDCE-98F60BB1D591}" destId="{EF31B275-28B8-4E9F-A778-4BB2B3E2623F}" srcOrd="0" destOrd="0" presId="urn:microsoft.com/office/officeart/2005/8/layout/vList3"/>
    <dgm:cxn modelId="{AEF85F8F-4516-44F3-8F55-4AE89779BBE4}" type="presOf" srcId="{C8CE9955-1C25-4599-B6A1-9283AD918B82}" destId="{C044B92C-0762-4BAE-ABEE-69B1EADFCCD5}" srcOrd="0" destOrd="0" presId="urn:microsoft.com/office/officeart/2005/8/layout/vList3"/>
    <dgm:cxn modelId="{01A06851-99A0-4B1F-922A-269B5F0181B3}" type="presParOf" srcId="{E6DABA0D-8860-4A05-91E8-DD67BB4E678F}" destId="{4A104995-01D3-4C9F-8A91-E7D1A2AD4B18}" srcOrd="0" destOrd="0" presId="urn:microsoft.com/office/officeart/2005/8/layout/vList3"/>
    <dgm:cxn modelId="{5112803A-7814-4B26-AA7C-BB33FAFC2BA2}" type="presParOf" srcId="{4A104995-01D3-4C9F-8A91-E7D1A2AD4B18}" destId="{04947458-E8E8-43D1-B944-F729A11BFA01}" srcOrd="0" destOrd="0" presId="urn:microsoft.com/office/officeart/2005/8/layout/vList3"/>
    <dgm:cxn modelId="{85D2C499-A996-440F-BEF8-BC35DDB69ADD}" type="presParOf" srcId="{4A104995-01D3-4C9F-8A91-E7D1A2AD4B18}" destId="{EF31B275-28B8-4E9F-A778-4BB2B3E2623F}" srcOrd="1" destOrd="0" presId="urn:microsoft.com/office/officeart/2005/8/layout/vList3"/>
    <dgm:cxn modelId="{BA0B5315-AE78-40C4-AE7C-2B499D397146}" type="presParOf" srcId="{E6DABA0D-8860-4A05-91E8-DD67BB4E678F}" destId="{D07FFC34-3423-423A-8F88-C57BA7E61926}" srcOrd="1" destOrd="0" presId="urn:microsoft.com/office/officeart/2005/8/layout/vList3"/>
    <dgm:cxn modelId="{F2F8FC49-8472-496D-97D4-2E96A825AD20}" type="presParOf" srcId="{E6DABA0D-8860-4A05-91E8-DD67BB4E678F}" destId="{D01E4610-E836-41A4-8E7A-EFDBE1E2D26A}" srcOrd="2" destOrd="0" presId="urn:microsoft.com/office/officeart/2005/8/layout/vList3"/>
    <dgm:cxn modelId="{5594F1D3-C715-4C2E-953E-8D42FA07E126}" type="presParOf" srcId="{D01E4610-E836-41A4-8E7A-EFDBE1E2D26A}" destId="{C8AF570F-01E1-43AD-9D5E-6E62696AC44D}" srcOrd="0" destOrd="0" presId="urn:microsoft.com/office/officeart/2005/8/layout/vList3"/>
    <dgm:cxn modelId="{B7EEA8EF-813C-47A5-8B37-9B627A7E7692}" type="presParOf" srcId="{D01E4610-E836-41A4-8E7A-EFDBE1E2D26A}" destId="{E8F0333B-83D7-424A-A82A-4221A455D19E}" srcOrd="1" destOrd="0" presId="urn:microsoft.com/office/officeart/2005/8/layout/vList3"/>
    <dgm:cxn modelId="{F1088386-E18E-4B34-99A4-2B9B49269BBE}" type="presParOf" srcId="{E6DABA0D-8860-4A05-91E8-DD67BB4E678F}" destId="{162FA486-3127-47AD-B908-70BFA3E3BCCD}" srcOrd="3" destOrd="0" presId="urn:microsoft.com/office/officeart/2005/8/layout/vList3"/>
    <dgm:cxn modelId="{C6F48B45-297F-4D03-9797-8055186F69CB}" type="presParOf" srcId="{E6DABA0D-8860-4A05-91E8-DD67BB4E678F}" destId="{D999F252-04B0-46C5-AABC-338C8FDBC273}" srcOrd="4" destOrd="0" presId="urn:microsoft.com/office/officeart/2005/8/layout/vList3"/>
    <dgm:cxn modelId="{3F21DCA8-2E8B-47B2-AD0A-B777D4953D16}" type="presParOf" srcId="{D999F252-04B0-46C5-AABC-338C8FDBC273}" destId="{E0EC83DB-970E-4A3A-9940-84391957C3CD}" srcOrd="0" destOrd="0" presId="urn:microsoft.com/office/officeart/2005/8/layout/vList3"/>
    <dgm:cxn modelId="{A2A1578F-479D-47DB-B043-F85993E12436}" type="presParOf" srcId="{D999F252-04B0-46C5-AABC-338C8FDBC273}" destId="{C044B92C-0762-4BAE-ABEE-69B1EADFCCD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DE037E-46FF-4032-809A-076CDEBC8F3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5B7E63D-F247-4148-B41A-518AB045F491}">
      <dgm:prSet custT="1"/>
      <dgm:spPr>
        <a:gradFill rotWithShape="0">
          <a:gsLst>
            <a:gs pos="1000">
              <a:schemeClr val="accent1">
                <a:tint val="66000"/>
                <a:satMod val="160000"/>
                <a:alpha val="25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algn="ctr" rtl="0"/>
          <a:r>
            <a:rPr lang="ru-RU" sz="2400" b="1" dirty="0" smtClean="0">
              <a:solidFill>
                <a:schemeClr val="bg1"/>
              </a:solidFill>
            </a:rPr>
            <a:t>Подготовка и повышение квалификации специалистов, оказывающих медицинскую помощь больным с онкологическими заболеваниями</a:t>
          </a:r>
          <a:r>
            <a:rPr lang="ru-RU" sz="2400" b="1" dirty="0" smtClean="0"/>
            <a:t> </a:t>
          </a:r>
          <a:endParaRPr lang="ru-RU" sz="2400" b="1" dirty="0"/>
        </a:p>
      </dgm:t>
    </dgm:pt>
    <dgm:pt modelId="{B561BCB6-D068-4611-A243-96140A55D54D}" type="parTrans" cxnId="{596B71BB-1443-45F8-BCEE-B0D0724417D8}">
      <dgm:prSet/>
      <dgm:spPr/>
      <dgm:t>
        <a:bodyPr/>
        <a:lstStyle/>
        <a:p>
          <a:pPr algn="ctr"/>
          <a:endParaRPr lang="ru-RU" sz="1600"/>
        </a:p>
      </dgm:t>
    </dgm:pt>
    <dgm:pt modelId="{9EA3989F-9BF8-44D9-BBBD-CF78DD7B54EF}" type="sibTrans" cxnId="{596B71BB-1443-45F8-BCEE-B0D0724417D8}">
      <dgm:prSet/>
      <dgm:spPr/>
      <dgm:t>
        <a:bodyPr/>
        <a:lstStyle/>
        <a:p>
          <a:pPr algn="ctr"/>
          <a:endParaRPr lang="ru-RU" sz="1600"/>
        </a:p>
      </dgm:t>
    </dgm:pt>
    <dgm:pt modelId="{68827E12-34C9-4E19-A70E-DC15CC2EFA3E}">
      <dgm:prSet custT="1"/>
      <dgm:spPr>
        <a:gradFill rotWithShape="0">
          <a:gsLst>
            <a:gs pos="1000">
              <a:schemeClr val="accent1">
                <a:tint val="66000"/>
                <a:satMod val="160000"/>
                <a:alpha val="42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algn="ctr" rtl="0"/>
          <a:r>
            <a:rPr lang="ru-RU" sz="2000" b="1" dirty="0" smtClean="0">
              <a:solidFill>
                <a:schemeClr val="bg1"/>
              </a:solidFill>
            </a:rPr>
            <a:t>Определение потребности во врачах-специалистах и медицинских работниках со средним профессиональным образованием на основе анализа кадровых ресурсов и прогноза кадровой потребности на среднесрочный период (2019-2021 гг.) </a:t>
          </a:r>
          <a:endParaRPr lang="ru-RU" sz="2000" b="1" dirty="0">
            <a:solidFill>
              <a:schemeClr val="bg1"/>
            </a:solidFill>
          </a:endParaRPr>
        </a:p>
      </dgm:t>
    </dgm:pt>
    <dgm:pt modelId="{E6A9F29D-CEE9-4029-932E-52F994EF7758}" type="parTrans" cxnId="{D3037D9E-5DEE-4311-89C5-FFCE4ED646A4}">
      <dgm:prSet/>
      <dgm:spPr/>
      <dgm:t>
        <a:bodyPr/>
        <a:lstStyle/>
        <a:p>
          <a:pPr algn="ctr"/>
          <a:endParaRPr lang="ru-RU" sz="1600"/>
        </a:p>
      </dgm:t>
    </dgm:pt>
    <dgm:pt modelId="{90B4323E-310E-4461-B2A5-D9B78E8EA04A}" type="sibTrans" cxnId="{D3037D9E-5DEE-4311-89C5-FFCE4ED646A4}">
      <dgm:prSet/>
      <dgm:spPr/>
      <dgm:t>
        <a:bodyPr/>
        <a:lstStyle/>
        <a:p>
          <a:pPr algn="ctr"/>
          <a:endParaRPr lang="ru-RU" sz="1600"/>
        </a:p>
      </dgm:t>
    </dgm:pt>
    <dgm:pt modelId="{617A8997-7764-4736-B2FC-5A79057BAA32}">
      <dgm:prSet custT="1"/>
      <dgm:spPr>
        <a:gradFill rotWithShape="0">
          <a:gsLst>
            <a:gs pos="1000">
              <a:schemeClr val="tx1">
                <a:alpha val="29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algn="ctr" rtl="0"/>
          <a:r>
            <a:rPr lang="ru-RU" sz="2400" b="1" dirty="0" smtClean="0">
              <a:solidFill>
                <a:schemeClr val="bg1"/>
              </a:solidFill>
              <a:cs typeface="Aharoni" pitchFamily="2" charset="-79"/>
            </a:rPr>
            <a:t>Разработка предложений по укреплению кадрового потенциала онкологической службы на среднесрочный период</a:t>
          </a:r>
          <a:r>
            <a:rPr lang="ru-RU" sz="1600" dirty="0" smtClean="0">
              <a:cs typeface="Aharoni" pitchFamily="2" charset="-79"/>
            </a:rPr>
            <a:t> </a:t>
          </a:r>
          <a:endParaRPr lang="ru-RU" sz="1600" dirty="0">
            <a:cs typeface="Aharoni" pitchFamily="2" charset="-79"/>
          </a:endParaRPr>
        </a:p>
      </dgm:t>
    </dgm:pt>
    <dgm:pt modelId="{002BEBB9-7860-4038-8826-4E30E5F432E4}" type="parTrans" cxnId="{237B0168-2FF0-4C43-894F-1DE893D2982D}">
      <dgm:prSet/>
      <dgm:spPr/>
      <dgm:t>
        <a:bodyPr/>
        <a:lstStyle/>
        <a:p>
          <a:pPr algn="ctr"/>
          <a:endParaRPr lang="ru-RU" sz="1600"/>
        </a:p>
      </dgm:t>
    </dgm:pt>
    <dgm:pt modelId="{FA43E015-A120-46D5-8E08-D32EDDCCF676}" type="sibTrans" cxnId="{237B0168-2FF0-4C43-894F-1DE893D2982D}">
      <dgm:prSet/>
      <dgm:spPr/>
      <dgm:t>
        <a:bodyPr/>
        <a:lstStyle/>
        <a:p>
          <a:pPr algn="ctr"/>
          <a:endParaRPr lang="ru-RU" sz="1600"/>
        </a:p>
      </dgm:t>
    </dgm:pt>
    <dgm:pt modelId="{D5AF7667-F60E-4D9C-9B15-96D5AC21EC71}">
      <dgm:prSet custT="1"/>
      <dgm:spPr>
        <a:gradFill rotWithShape="0">
          <a:gsLst>
            <a:gs pos="1000">
              <a:schemeClr val="accent1">
                <a:tint val="66000"/>
                <a:satMod val="160000"/>
                <a:alpha val="37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algn="ctr" rtl="0"/>
          <a:r>
            <a:rPr lang="ru-RU" sz="2000" b="1" dirty="0" smtClean="0">
              <a:solidFill>
                <a:schemeClr val="bg1"/>
              </a:solidFill>
            </a:rPr>
            <a:t>Совершенствование показателей и критериев работы в рамках «эффективного контракта» в медицинских организациях, оказывающих медицинскую помощь больным с онкологическими заболеваниями</a:t>
          </a:r>
          <a:endParaRPr lang="ru-RU" sz="2000" b="1" dirty="0">
            <a:solidFill>
              <a:schemeClr val="bg1"/>
            </a:solidFill>
          </a:endParaRPr>
        </a:p>
      </dgm:t>
    </dgm:pt>
    <dgm:pt modelId="{1014F9BD-8498-473B-8D1D-234075711F84}" type="parTrans" cxnId="{6F53517B-2878-43A6-B077-43D8D2CADA08}">
      <dgm:prSet/>
      <dgm:spPr/>
      <dgm:t>
        <a:bodyPr/>
        <a:lstStyle/>
        <a:p>
          <a:pPr algn="ctr"/>
          <a:endParaRPr lang="ru-RU" sz="1600"/>
        </a:p>
      </dgm:t>
    </dgm:pt>
    <dgm:pt modelId="{EE648C7E-9BDF-4BDF-B0B8-25002A17091C}" type="sibTrans" cxnId="{6F53517B-2878-43A6-B077-43D8D2CADA08}">
      <dgm:prSet/>
      <dgm:spPr/>
      <dgm:t>
        <a:bodyPr/>
        <a:lstStyle/>
        <a:p>
          <a:pPr algn="ctr"/>
          <a:endParaRPr lang="ru-RU" sz="1600"/>
        </a:p>
      </dgm:t>
    </dgm:pt>
    <dgm:pt modelId="{513E8980-1458-40F7-8819-140820ACD1E0}" type="pres">
      <dgm:prSet presAssocID="{4BDE037E-46FF-4032-809A-076CDEBC8F3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DCE834-0404-413E-ABFF-865F981356B6}" type="pres">
      <dgm:prSet presAssocID="{65B7E63D-F247-4148-B41A-518AB045F49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4008A5-60EB-412F-80D6-ECE1E2CD0537}" type="pres">
      <dgm:prSet presAssocID="{9EA3989F-9BF8-44D9-BBBD-CF78DD7B54EF}" presName="spacer" presStyleCnt="0"/>
      <dgm:spPr/>
    </dgm:pt>
    <dgm:pt modelId="{EE6D15EC-0808-44F9-9490-656588E934E2}" type="pres">
      <dgm:prSet presAssocID="{68827E12-34C9-4E19-A70E-DC15CC2EFA3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5E4464-9F03-4B72-B47B-9BC984A9586B}" type="pres">
      <dgm:prSet presAssocID="{90B4323E-310E-4461-B2A5-D9B78E8EA04A}" presName="spacer" presStyleCnt="0"/>
      <dgm:spPr/>
    </dgm:pt>
    <dgm:pt modelId="{A28CA5CF-8FC0-41F7-A44E-DBC917315946}" type="pres">
      <dgm:prSet presAssocID="{617A8997-7764-4736-B2FC-5A79057BAA3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46691C-32E9-4A23-B58C-B53A1E4D4B94}" type="pres">
      <dgm:prSet presAssocID="{FA43E015-A120-46D5-8E08-D32EDDCCF676}" presName="spacer" presStyleCnt="0"/>
      <dgm:spPr/>
    </dgm:pt>
    <dgm:pt modelId="{E365D9DC-5014-4B1E-8A03-CC06980C720F}" type="pres">
      <dgm:prSet presAssocID="{D5AF7667-F60E-4D9C-9B15-96D5AC21EC7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037D9E-5DEE-4311-89C5-FFCE4ED646A4}" srcId="{4BDE037E-46FF-4032-809A-076CDEBC8F37}" destId="{68827E12-34C9-4E19-A70E-DC15CC2EFA3E}" srcOrd="1" destOrd="0" parTransId="{E6A9F29D-CEE9-4029-932E-52F994EF7758}" sibTransId="{90B4323E-310E-4461-B2A5-D9B78E8EA04A}"/>
    <dgm:cxn modelId="{02C8284D-D29E-4FE1-BC3A-1623F6A75176}" type="presOf" srcId="{65B7E63D-F247-4148-B41A-518AB045F491}" destId="{94DCE834-0404-413E-ABFF-865F981356B6}" srcOrd="0" destOrd="0" presId="urn:microsoft.com/office/officeart/2005/8/layout/vList2"/>
    <dgm:cxn modelId="{596B71BB-1443-45F8-BCEE-B0D0724417D8}" srcId="{4BDE037E-46FF-4032-809A-076CDEBC8F37}" destId="{65B7E63D-F247-4148-B41A-518AB045F491}" srcOrd="0" destOrd="0" parTransId="{B561BCB6-D068-4611-A243-96140A55D54D}" sibTransId="{9EA3989F-9BF8-44D9-BBBD-CF78DD7B54EF}"/>
    <dgm:cxn modelId="{AA5D83EE-CDE6-4378-BAAE-047D02AD86B3}" type="presOf" srcId="{D5AF7667-F60E-4D9C-9B15-96D5AC21EC71}" destId="{E365D9DC-5014-4B1E-8A03-CC06980C720F}" srcOrd="0" destOrd="0" presId="urn:microsoft.com/office/officeart/2005/8/layout/vList2"/>
    <dgm:cxn modelId="{49D1D674-176C-48D8-9A50-2B8E8459FFB3}" type="presOf" srcId="{617A8997-7764-4736-B2FC-5A79057BAA32}" destId="{A28CA5CF-8FC0-41F7-A44E-DBC917315946}" srcOrd="0" destOrd="0" presId="urn:microsoft.com/office/officeart/2005/8/layout/vList2"/>
    <dgm:cxn modelId="{2C503CFA-8F97-437C-A965-B20B773C27B6}" type="presOf" srcId="{68827E12-34C9-4E19-A70E-DC15CC2EFA3E}" destId="{EE6D15EC-0808-44F9-9490-656588E934E2}" srcOrd="0" destOrd="0" presId="urn:microsoft.com/office/officeart/2005/8/layout/vList2"/>
    <dgm:cxn modelId="{6F53517B-2878-43A6-B077-43D8D2CADA08}" srcId="{4BDE037E-46FF-4032-809A-076CDEBC8F37}" destId="{D5AF7667-F60E-4D9C-9B15-96D5AC21EC71}" srcOrd="3" destOrd="0" parTransId="{1014F9BD-8498-473B-8D1D-234075711F84}" sibTransId="{EE648C7E-9BDF-4BDF-B0B8-25002A17091C}"/>
    <dgm:cxn modelId="{7A0FD376-5375-4010-8FA5-BA68D1632031}" type="presOf" srcId="{4BDE037E-46FF-4032-809A-076CDEBC8F37}" destId="{513E8980-1458-40F7-8819-140820ACD1E0}" srcOrd="0" destOrd="0" presId="urn:microsoft.com/office/officeart/2005/8/layout/vList2"/>
    <dgm:cxn modelId="{237B0168-2FF0-4C43-894F-1DE893D2982D}" srcId="{4BDE037E-46FF-4032-809A-076CDEBC8F37}" destId="{617A8997-7764-4736-B2FC-5A79057BAA32}" srcOrd="2" destOrd="0" parTransId="{002BEBB9-7860-4038-8826-4E30E5F432E4}" sibTransId="{FA43E015-A120-46D5-8E08-D32EDDCCF676}"/>
    <dgm:cxn modelId="{571B5516-42E9-4C50-952E-80C3FF07D030}" type="presParOf" srcId="{513E8980-1458-40F7-8819-140820ACD1E0}" destId="{94DCE834-0404-413E-ABFF-865F981356B6}" srcOrd="0" destOrd="0" presId="urn:microsoft.com/office/officeart/2005/8/layout/vList2"/>
    <dgm:cxn modelId="{77EEB1D6-77BE-498C-A3FD-8769700DF1A7}" type="presParOf" srcId="{513E8980-1458-40F7-8819-140820ACD1E0}" destId="{034008A5-60EB-412F-80D6-ECE1E2CD0537}" srcOrd="1" destOrd="0" presId="urn:microsoft.com/office/officeart/2005/8/layout/vList2"/>
    <dgm:cxn modelId="{47647CB9-875C-4BBD-B5DB-87AF96282729}" type="presParOf" srcId="{513E8980-1458-40F7-8819-140820ACD1E0}" destId="{EE6D15EC-0808-44F9-9490-656588E934E2}" srcOrd="2" destOrd="0" presId="urn:microsoft.com/office/officeart/2005/8/layout/vList2"/>
    <dgm:cxn modelId="{72E380C2-833D-4644-83F4-53B42AF8E6DF}" type="presParOf" srcId="{513E8980-1458-40F7-8819-140820ACD1E0}" destId="{685E4464-9F03-4B72-B47B-9BC984A9586B}" srcOrd="3" destOrd="0" presId="urn:microsoft.com/office/officeart/2005/8/layout/vList2"/>
    <dgm:cxn modelId="{0C328698-7BEE-417A-ADBA-52D5FD2FFB19}" type="presParOf" srcId="{513E8980-1458-40F7-8819-140820ACD1E0}" destId="{A28CA5CF-8FC0-41F7-A44E-DBC917315946}" srcOrd="4" destOrd="0" presId="urn:microsoft.com/office/officeart/2005/8/layout/vList2"/>
    <dgm:cxn modelId="{FCA779A8-A081-44BA-866B-6214084397E2}" type="presParOf" srcId="{513E8980-1458-40F7-8819-140820ACD1E0}" destId="{0346691C-32E9-4A23-B58C-B53A1E4D4B94}" srcOrd="5" destOrd="0" presId="urn:microsoft.com/office/officeart/2005/8/layout/vList2"/>
    <dgm:cxn modelId="{C21712AD-39B5-443F-AD47-03DB65C3DF90}" type="presParOf" srcId="{513E8980-1458-40F7-8819-140820ACD1E0}" destId="{E365D9DC-5014-4B1E-8A03-CC06980C720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56454D1-7433-42B6-8234-F2D6EE01678C}" type="doc">
      <dgm:prSet loTypeId="urn:microsoft.com/office/officeart/2005/8/layout/hList7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3C52972-204E-411E-9323-C0C479211BC8}">
      <dgm:prSet custT="1"/>
      <dgm:spPr/>
      <dgm:t>
        <a:bodyPr/>
        <a:lstStyle/>
        <a:p>
          <a:pPr rtl="0"/>
          <a:r>
            <a:rPr lang="en-US" sz="1600" dirty="0" smtClean="0"/>
            <a:t>I. </a:t>
          </a:r>
          <a:r>
            <a:rPr lang="ru-RU" sz="1600" dirty="0" smtClean="0"/>
            <a:t>Размещение информации для населения о профилактике и раннем выявлении онкологических заболеваний, формировании мотивации к ведению здорового образа жизни</a:t>
          </a:r>
          <a:endParaRPr lang="ru-RU" sz="1600" dirty="0"/>
        </a:p>
      </dgm:t>
    </dgm:pt>
    <dgm:pt modelId="{2ACE872A-78C5-4287-9383-71595C777DB9}" type="parTrans" cxnId="{B970FDB5-082F-4560-81E7-F51F95E13182}">
      <dgm:prSet/>
      <dgm:spPr/>
      <dgm:t>
        <a:bodyPr/>
        <a:lstStyle/>
        <a:p>
          <a:endParaRPr lang="ru-RU"/>
        </a:p>
      </dgm:t>
    </dgm:pt>
    <dgm:pt modelId="{282BCFB3-2679-4E47-9765-0E3FB7B17C47}" type="sibTrans" cxnId="{B970FDB5-082F-4560-81E7-F51F95E13182}">
      <dgm:prSet/>
      <dgm:spPr/>
      <dgm:t>
        <a:bodyPr/>
        <a:lstStyle/>
        <a:p>
          <a:endParaRPr lang="ru-RU"/>
        </a:p>
      </dgm:t>
    </dgm:pt>
    <dgm:pt modelId="{148BBD1A-E703-4136-9B51-37BE8FAB08FF}">
      <dgm:prSet custT="1"/>
      <dgm:spPr/>
      <dgm:t>
        <a:bodyPr/>
        <a:lstStyle/>
        <a:p>
          <a:pPr rtl="0"/>
          <a:r>
            <a:rPr lang="en-US" sz="1600" dirty="0" smtClean="0"/>
            <a:t>II. </a:t>
          </a:r>
          <a:r>
            <a:rPr lang="ru-RU" sz="1600" dirty="0" smtClean="0"/>
            <a:t>Размещение видеороликов по профилактике и раннем выявлении онкологических заболеваний на экранах в медорганизациях, почтовых отделений, многофункциональных центров региона и других общественно доступных местах </a:t>
          </a:r>
          <a:endParaRPr lang="ru-RU" sz="1600" dirty="0"/>
        </a:p>
      </dgm:t>
    </dgm:pt>
    <dgm:pt modelId="{D6F02199-4F86-4F35-9297-4F7F9045E5CC}" type="parTrans" cxnId="{B6148B94-ED3A-42D0-89A3-42FC190DAD4C}">
      <dgm:prSet/>
      <dgm:spPr/>
      <dgm:t>
        <a:bodyPr/>
        <a:lstStyle/>
        <a:p>
          <a:endParaRPr lang="ru-RU"/>
        </a:p>
      </dgm:t>
    </dgm:pt>
    <dgm:pt modelId="{48F5F5F1-C1FA-416B-9CA5-5B12FCC0F523}" type="sibTrans" cxnId="{B6148B94-ED3A-42D0-89A3-42FC190DAD4C}">
      <dgm:prSet/>
      <dgm:spPr/>
      <dgm:t>
        <a:bodyPr/>
        <a:lstStyle/>
        <a:p>
          <a:endParaRPr lang="ru-RU"/>
        </a:p>
      </dgm:t>
    </dgm:pt>
    <dgm:pt modelId="{71F5B77B-AD2D-4CA3-9905-0D833B4B26B9}">
      <dgm:prSet custT="1"/>
      <dgm:spPr/>
      <dgm:t>
        <a:bodyPr/>
        <a:lstStyle/>
        <a:p>
          <a:pPr rtl="0"/>
          <a:r>
            <a:rPr lang="en-US" sz="1600" dirty="0" smtClean="0"/>
            <a:t>III. </a:t>
          </a:r>
          <a:r>
            <a:rPr lang="ru-RU" sz="1600" dirty="0" smtClean="0"/>
            <a:t>Тиражирование и распространение информационного материала по профилактике онкологических заболеваний, о своевременном прохождении профилактических медицинских осмотров и диспансеризации</a:t>
          </a:r>
          <a:endParaRPr lang="ru-RU" sz="1600" dirty="0"/>
        </a:p>
      </dgm:t>
    </dgm:pt>
    <dgm:pt modelId="{EC9E7540-5109-40B1-BA77-74ABD872ECD9}" type="parTrans" cxnId="{34AA7DEE-8588-48E3-B9EA-F5A4FC98FEC0}">
      <dgm:prSet/>
      <dgm:spPr/>
      <dgm:t>
        <a:bodyPr/>
        <a:lstStyle/>
        <a:p>
          <a:endParaRPr lang="ru-RU"/>
        </a:p>
      </dgm:t>
    </dgm:pt>
    <dgm:pt modelId="{7C43516F-B278-478B-A908-88F6865355EA}" type="sibTrans" cxnId="{34AA7DEE-8588-48E3-B9EA-F5A4FC98FEC0}">
      <dgm:prSet/>
      <dgm:spPr/>
      <dgm:t>
        <a:bodyPr/>
        <a:lstStyle/>
        <a:p>
          <a:endParaRPr lang="ru-RU"/>
        </a:p>
      </dgm:t>
    </dgm:pt>
    <dgm:pt modelId="{195A6117-A9BC-400B-A2FD-0E2A71628BA0}" type="pres">
      <dgm:prSet presAssocID="{656454D1-7433-42B6-8234-F2D6EE01678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4EED07-4404-4A00-9581-60A6092EFD38}" type="pres">
      <dgm:prSet presAssocID="{656454D1-7433-42B6-8234-F2D6EE01678C}" presName="fgShape" presStyleLbl="fgShp" presStyleIdx="0" presStyleCnt="1" custLinFactNeighborY="11759"/>
      <dgm:spPr/>
    </dgm:pt>
    <dgm:pt modelId="{285CFD68-5B47-491C-9770-0F9D1DF24D28}" type="pres">
      <dgm:prSet presAssocID="{656454D1-7433-42B6-8234-F2D6EE01678C}" presName="linComp" presStyleCnt="0"/>
      <dgm:spPr/>
    </dgm:pt>
    <dgm:pt modelId="{5292576C-34C7-4AAA-9F49-2E6C1354CA93}" type="pres">
      <dgm:prSet presAssocID="{F3C52972-204E-411E-9323-C0C479211BC8}" presName="compNode" presStyleCnt="0"/>
      <dgm:spPr/>
    </dgm:pt>
    <dgm:pt modelId="{67D81147-359B-4373-B7C9-DCF640BEFE19}" type="pres">
      <dgm:prSet presAssocID="{F3C52972-204E-411E-9323-C0C479211BC8}" presName="bkgdShape" presStyleLbl="node1" presStyleIdx="0" presStyleCnt="3"/>
      <dgm:spPr/>
      <dgm:t>
        <a:bodyPr/>
        <a:lstStyle/>
        <a:p>
          <a:endParaRPr lang="ru-RU"/>
        </a:p>
      </dgm:t>
    </dgm:pt>
    <dgm:pt modelId="{0A9BF089-12F1-41AE-A6AF-7C4DA5936B1E}" type="pres">
      <dgm:prSet presAssocID="{F3C52972-204E-411E-9323-C0C479211BC8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DBEACE-8AE3-4C90-BE39-6AB61DE3A120}" type="pres">
      <dgm:prSet presAssocID="{F3C52972-204E-411E-9323-C0C479211BC8}" presName="invisiNode" presStyleLbl="node1" presStyleIdx="0" presStyleCnt="3"/>
      <dgm:spPr/>
    </dgm:pt>
    <dgm:pt modelId="{477178B6-D60E-4406-AECA-D40E3EBED90C}" type="pres">
      <dgm:prSet presAssocID="{F3C52972-204E-411E-9323-C0C479211BC8}" presName="imagNode" presStyleLbl="fgImgPlace1" presStyleIdx="0" presStyleCnt="3" custScaleY="9191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5D74511-06FC-4865-BA6B-962000353913}" type="pres">
      <dgm:prSet presAssocID="{282BCFB3-2679-4E47-9765-0E3FB7B17C4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3F56018-3150-4984-A0E6-AD4B3FBA2EED}" type="pres">
      <dgm:prSet presAssocID="{148BBD1A-E703-4136-9B51-37BE8FAB08FF}" presName="compNode" presStyleCnt="0"/>
      <dgm:spPr/>
    </dgm:pt>
    <dgm:pt modelId="{058B11FB-6AE0-462C-8B86-8727EDE97928}" type="pres">
      <dgm:prSet presAssocID="{148BBD1A-E703-4136-9B51-37BE8FAB08FF}" presName="bkgdShape" presStyleLbl="node1" presStyleIdx="1" presStyleCnt="3"/>
      <dgm:spPr/>
      <dgm:t>
        <a:bodyPr/>
        <a:lstStyle/>
        <a:p>
          <a:endParaRPr lang="ru-RU"/>
        </a:p>
      </dgm:t>
    </dgm:pt>
    <dgm:pt modelId="{8545627F-807A-4EF7-B38B-1A00CF2C937F}" type="pres">
      <dgm:prSet presAssocID="{148BBD1A-E703-4136-9B51-37BE8FAB08FF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A4F5FE-6A44-49AA-BC32-D9424CEE8D93}" type="pres">
      <dgm:prSet presAssocID="{148BBD1A-E703-4136-9B51-37BE8FAB08FF}" presName="invisiNode" presStyleLbl="node1" presStyleIdx="1" presStyleCnt="3"/>
      <dgm:spPr/>
    </dgm:pt>
    <dgm:pt modelId="{5DCFB5D6-5896-478F-96AE-C20B499B15AA}" type="pres">
      <dgm:prSet presAssocID="{148BBD1A-E703-4136-9B51-37BE8FAB08FF}" presName="imagNode" presStyleLbl="fgImgPlace1" presStyleIdx="1" presStyleCnt="3" custScaleY="9191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855C681-BCDF-4D31-A316-D356EA108F60}" type="pres">
      <dgm:prSet presAssocID="{48F5F5F1-C1FA-416B-9CA5-5B12FCC0F52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569051B-0EBB-4E07-941A-F977989676DD}" type="pres">
      <dgm:prSet presAssocID="{71F5B77B-AD2D-4CA3-9905-0D833B4B26B9}" presName="compNode" presStyleCnt="0"/>
      <dgm:spPr/>
    </dgm:pt>
    <dgm:pt modelId="{2F900DF4-F462-4FB2-BD38-05156EF9B60C}" type="pres">
      <dgm:prSet presAssocID="{71F5B77B-AD2D-4CA3-9905-0D833B4B26B9}" presName="bkgdShape" presStyleLbl="node1" presStyleIdx="2" presStyleCnt="3" custLinFactNeighborX="-1192" custLinFactNeighborY="-882"/>
      <dgm:spPr/>
      <dgm:t>
        <a:bodyPr/>
        <a:lstStyle/>
        <a:p>
          <a:endParaRPr lang="ru-RU"/>
        </a:p>
      </dgm:t>
    </dgm:pt>
    <dgm:pt modelId="{7ECE97E1-5B9F-40A0-92EF-49EB8752B1E0}" type="pres">
      <dgm:prSet presAssocID="{71F5B77B-AD2D-4CA3-9905-0D833B4B26B9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4C3A72-7BD3-453C-BB6E-79AF4CD9821F}" type="pres">
      <dgm:prSet presAssocID="{71F5B77B-AD2D-4CA3-9905-0D833B4B26B9}" presName="invisiNode" presStyleLbl="node1" presStyleIdx="2" presStyleCnt="3"/>
      <dgm:spPr/>
    </dgm:pt>
    <dgm:pt modelId="{7D89BA8B-C237-4A9C-AA73-91B27EA44BA0}" type="pres">
      <dgm:prSet presAssocID="{71F5B77B-AD2D-4CA3-9905-0D833B4B26B9}" presName="imagNode" presStyleLbl="fgImgPlace1" presStyleIdx="2" presStyleCnt="3" custScaleY="9456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81744E2-BEFA-4093-89AB-82075C6DC126}" type="presOf" srcId="{71F5B77B-AD2D-4CA3-9905-0D833B4B26B9}" destId="{7ECE97E1-5B9F-40A0-92EF-49EB8752B1E0}" srcOrd="1" destOrd="0" presId="urn:microsoft.com/office/officeart/2005/8/layout/hList7"/>
    <dgm:cxn modelId="{45422505-7EAC-40F0-BD9C-5799055D12B2}" type="presOf" srcId="{148BBD1A-E703-4136-9B51-37BE8FAB08FF}" destId="{8545627F-807A-4EF7-B38B-1A00CF2C937F}" srcOrd="1" destOrd="0" presId="urn:microsoft.com/office/officeart/2005/8/layout/hList7"/>
    <dgm:cxn modelId="{BB6B49B0-FE02-41F1-8774-382929F29390}" type="presOf" srcId="{148BBD1A-E703-4136-9B51-37BE8FAB08FF}" destId="{058B11FB-6AE0-462C-8B86-8727EDE97928}" srcOrd="0" destOrd="0" presId="urn:microsoft.com/office/officeart/2005/8/layout/hList7"/>
    <dgm:cxn modelId="{6D9311CC-FE4C-4935-9416-4B6CA7B52E54}" type="presOf" srcId="{F3C52972-204E-411E-9323-C0C479211BC8}" destId="{67D81147-359B-4373-B7C9-DCF640BEFE19}" srcOrd="0" destOrd="0" presId="urn:microsoft.com/office/officeart/2005/8/layout/hList7"/>
    <dgm:cxn modelId="{34AA7DEE-8588-48E3-B9EA-F5A4FC98FEC0}" srcId="{656454D1-7433-42B6-8234-F2D6EE01678C}" destId="{71F5B77B-AD2D-4CA3-9905-0D833B4B26B9}" srcOrd="2" destOrd="0" parTransId="{EC9E7540-5109-40B1-BA77-74ABD872ECD9}" sibTransId="{7C43516F-B278-478B-A908-88F6865355EA}"/>
    <dgm:cxn modelId="{B6148B94-ED3A-42D0-89A3-42FC190DAD4C}" srcId="{656454D1-7433-42B6-8234-F2D6EE01678C}" destId="{148BBD1A-E703-4136-9B51-37BE8FAB08FF}" srcOrd="1" destOrd="0" parTransId="{D6F02199-4F86-4F35-9297-4F7F9045E5CC}" sibTransId="{48F5F5F1-C1FA-416B-9CA5-5B12FCC0F523}"/>
    <dgm:cxn modelId="{E2DB3180-5B6D-4AC9-AA41-8CD95A2DE781}" type="presOf" srcId="{F3C52972-204E-411E-9323-C0C479211BC8}" destId="{0A9BF089-12F1-41AE-A6AF-7C4DA5936B1E}" srcOrd="1" destOrd="0" presId="urn:microsoft.com/office/officeart/2005/8/layout/hList7"/>
    <dgm:cxn modelId="{0A1C1B44-D232-4616-8533-C76B0C0E92E1}" type="presOf" srcId="{282BCFB3-2679-4E47-9765-0E3FB7B17C47}" destId="{65D74511-06FC-4865-BA6B-962000353913}" srcOrd="0" destOrd="0" presId="urn:microsoft.com/office/officeart/2005/8/layout/hList7"/>
    <dgm:cxn modelId="{B970FDB5-082F-4560-81E7-F51F95E13182}" srcId="{656454D1-7433-42B6-8234-F2D6EE01678C}" destId="{F3C52972-204E-411E-9323-C0C479211BC8}" srcOrd="0" destOrd="0" parTransId="{2ACE872A-78C5-4287-9383-71595C777DB9}" sibTransId="{282BCFB3-2679-4E47-9765-0E3FB7B17C47}"/>
    <dgm:cxn modelId="{6821B13C-AF73-46C9-A128-CBBD24AD58C9}" type="presOf" srcId="{71F5B77B-AD2D-4CA3-9905-0D833B4B26B9}" destId="{2F900DF4-F462-4FB2-BD38-05156EF9B60C}" srcOrd="0" destOrd="0" presId="urn:microsoft.com/office/officeart/2005/8/layout/hList7"/>
    <dgm:cxn modelId="{3412B606-13B5-40EF-A880-D33E758A5FD7}" type="presOf" srcId="{656454D1-7433-42B6-8234-F2D6EE01678C}" destId="{195A6117-A9BC-400B-A2FD-0E2A71628BA0}" srcOrd="0" destOrd="0" presId="urn:microsoft.com/office/officeart/2005/8/layout/hList7"/>
    <dgm:cxn modelId="{8B64D292-955D-4C6D-802A-EEF8174B1849}" type="presOf" srcId="{48F5F5F1-C1FA-416B-9CA5-5B12FCC0F523}" destId="{7855C681-BCDF-4D31-A316-D356EA108F60}" srcOrd="0" destOrd="0" presId="urn:microsoft.com/office/officeart/2005/8/layout/hList7"/>
    <dgm:cxn modelId="{E5583EB2-1B86-4380-838E-90880D493F72}" type="presParOf" srcId="{195A6117-A9BC-400B-A2FD-0E2A71628BA0}" destId="{AC4EED07-4404-4A00-9581-60A6092EFD38}" srcOrd="0" destOrd="0" presId="urn:microsoft.com/office/officeart/2005/8/layout/hList7"/>
    <dgm:cxn modelId="{073CA6D3-9F48-424F-A059-34B9B4BEC40D}" type="presParOf" srcId="{195A6117-A9BC-400B-A2FD-0E2A71628BA0}" destId="{285CFD68-5B47-491C-9770-0F9D1DF24D28}" srcOrd="1" destOrd="0" presId="urn:microsoft.com/office/officeart/2005/8/layout/hList7"/>
    <dgm:cxn modelId="{79C4E988-0911-4FFE-A996-FA5496141686}" type="presParOf" srcId="{285CFD68-5B47-491C-9770-0F9D1DF24D28}" destId="{5292576C-34C7-4AAA-9F49-2E6C1354CA93}" srcOrd="0" destOrd="0" presId="urn:microsoft.com/office/officeart/2005/8/layout/hList7"/>
    <dgm:cxn modelId="{C159F3AA-CBEC-4559-9C90-5C27BADD50C8}" type="presParOf" srcId="{5292576C-34C7-4AAA-9F49-2E6C1354CA93}" destId="{67D81147-359B-4373-B7C9-DCF640BEFE19}" srcOrd="0" destOrd="0" presId="urn:microsoft.com/office/officeart/2005/8/layout/hList7"/>
    <dgm:cxn modelId="{EB6680E3-1D1B-44ED-9B05-F8CBE8986DB4}" type="presParOf" srcId="{5292576C-34C7-4AAA-9F49-2E6C1354CA93}" destId="{0A9BF089-12F1-41AE-A6AF-7C4DA5936B1E}" srcOrd="1" destOrd="0" presId="urn:microsoft.com/office/officeart/2005/8/layout/hList7"/>
    <dgm:cxn modelId="{7900AF6F-C20F-428E-B39B-2189A634476A}" type="presParOf" srcId="{5292576C-34C7-4AAA-9F49-2E6C1354CA93}" destId="{EFDBEACE-8AE3-4C90-BE39-6AB61DE3A120}" srcOrd="2" destOrd="0" presId="urn:microsoft.com/office/officeart/2005/8/layout/hList7"/>
    <dgm:cxn modelId="{9F473E45-B3BE-4425-9558-9666E68FC8E6}" type="presParOf" srcId="{5292576C-34C7-4AAA-9F49-2E6C1354CA93}" destId="{477178B6-D60E-4406-AECA-D40E3EBED90C}" srcOrd="3" destOrd="0" presId="urn:microsoft.com/office/officeart/2005/8/layout/hList7"/>
    <dgm:cxn modelId="{0E55E7A9-138C-4136-A925-7FC5C6FC821A}" type="presParOf" srcId="{285CFD68-5B47-491C-9770-0F9D1DF24D28}" destId="{65D74511-06FC-4865-BA6B-962000353913}" srcOrd="1" destOrd="0" presId="urn:microsoft.com/office/officeart/2005/8/layout/hList7"/>
    <dgm:cxn modelId="{404D9F6C-D888-43AF-9D3B-B85A770D7138}" type="presParOf" srcId="{285CFD68-5B47-491C-9770-0F9D1DF24D28}" destId="{83F56018-3150-4984-A0E6-AD4B3FBA2EED}" srcOrd="2" destOrd="0" presId="urn:microsoft.com/office/officeart/2005/8/layout/hList7"/>
    <dgm:cxn modelId="{498D66B7-CDDF-4C41-9461-3BFCEE95D1E9}" type="presParOf" srcId="{83F56018-3150-4984-A0E6-AD4B3FBA2EED}" destId="{058B11FB-6AE0-462C-8B86-8727EDE97928}" srcOrd="0" destOrd="0" presId="urn:microsoft.com/office/officeart/2005/8/layout/hList7"/>
    <dgm:cxn modelId="{2804420D-FA94-4687-A174-751ACBEE3458}" type="presParOf" srcId="{83F56018-3150-4984-A0E6-AD4B3FBA2EED}" destId="{8545627F-807A-4EF7-B38B-1A00CF2C937F}" srcOrd="1" destOrd="0" presId="urn:microsoft.com/office/officeart/2005/8/layout/hList7"/>
    <dgm:cxn modelId="{2AAAA941-A1F9-43FF-80D7-FC6B9D00D364}" type="presParOf" srcId="{83F56018-3150-4984-A0E6-AD4B3FBA2EED}" destId="{FDA4F5FE-6A44-49AA-BC32-D9424CEE8D93}" srcOrd="2" destOrd="0" presId="urn:microsoft.com/office/officeart/2005/8/layout/hList7"/>
    <dgm:cxn modelId="{839CDBEB-35AA-43F6-81D9-96421AD785D6}" type="presParOf" srcId="{83F56018-3150-4984-A0E6-AD4B3FBA2EED}" destId="{5DCFB5D6-5896-478F-96AE-C20B499B15AA}" srcOrd="3" destOrd="0" presId="urn:microsoft.com/office/officeart/2005/8/layout/hList7"/>
    <dgm:cxn modelId="{0FED9091-7357-4FDE-B365-4F265B27D5DA}" type="presParOf" srcId="{285CFD68-5B47-491C-9770-0F9D1DF24D28}" destId="{7855C681-BCDF-4D31-A316-D356EA108F60}" srcOrd="3" destOrd="0" presId="urn:microsoft.com/office/officeart/2005/8/layout/hList7"/>
    <dgm:cxn modelId="{75A7BBC0-40E7-48E9-81CE-F27096BF8F2A}" type="presParOf" srcId="{285CFD68-5B47-491C-9770-0F9D1DF24D28}" destId="{E569051B-0EBB-4E07-941A-F977989676DD}" srcOrd="4" destOrd="0" presId="urn:microsoft.com/office/officeart/2005/8/layout/hList7"/>
    <dgm:cxn modelId="{A19616F1-8A2B-478B-91B3-C1AF92F9CA8B}" type="presParOf" srcId="{E569051B-0EBB-4E07-941A-F977989676DD}" destId="{2F900DF4-F462-4FB2-BD38-05156EF9B60C}" srcOrd="0" destOrd="0" presId="urn:microsoft.com/office/officeart/2005/8/layout/hList7"/>
    <dgm:cxn modelId="{79175F17-87F6-4B22-8021-5E0D3C8BE373}" type="presParOf" srcId="{E569051B-0EBB-4E07-941A-F977989676DD}" destId="{7ECE97E1-5B9F-40A0-92EF-49EB8752B1E0}" srcOrd="1" destOrd="0" presId="urn:microsoft.com/office/officeart/2005/8/layout/hList7"/>
    <dgm:cxn modelId="{5CD7D5F4-7588-4D7A-B1C9-31A291D96EE0}" type="presParOf" srcId="{E569051B-0EBB-4E07-941A-F977989676DD}" destId="{644C3A72-7BD3-453C-BB6E-79AF4CD9821F}" srcOrd="2" destOrd="0" presId="urn:microsoft.com/office/officeart/2005/8/layout/hList7"/>
    <dgm:cxn modelId="{FDF56504-08D4-402D-81A2-C75B4E4D5BBD}" type="presParOf" srcId="{E569051B-0EBB-4E07-941A-F977989676DD}" destId="{7D89BA8B-C237-4A9C-AA73-91B27EA44BA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83705FB-5A6D-4024-A3AD-D8C3CD851F04}" type="doc">
      <dgm:prSet loTypeId="urn:microsoft.com/office/officeart/2005/8/layout/hList7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6F199EE-CAE4-48A1-A417-A3ABAC101127}">
      <dgm:prSet/>
      <dgm:spPr/>
      <dgm:t>
        <a:bodyPr/>
        <a:lstStyle/>
        <a:p>
          <a:pPr rtl="0"/>
          <a:r>
            <a:rPr lang="en-US" dirty="0" smtClean="0"/>
            <a:t>IV. </a:t>
          </a:r>
          <a:r>
            <a:rPr lang="ru-RU" dirty="0" smtClean="0"/>
            <a:t> </a:t>
          </a:r>
          <a:r>
            <a:rPr lang="en-US" dirty="0" smtClean="0"/>
            <a:t> </a:t>
          </a:r>
          <a:r>
            <a:rPr lang="ru-RU" dirty="0" smtClean="0"/>
            <a:t>Активизация деятельности центров медицинской профилактики, центров здоровья, в том числе увеличение количества выездных форм работы в трудовые коллективы, в том числе в сельскую местность </a:t>
          </a:r>
          <a:endParaRPr lang="ru-RU" dirty="0"/>
        </a:p>
      </dgm:t>
    </dgm:pt>
    <dgm:pt modelId="{E6822BFE-1F3C-4802-87EA-A4756B1D59F9}" type="parTrans" cxnId="{0469BE68-99EC-417F-A30E-E502CF9B21BC}">
      <dgm:prSet/>
      <dgm:spPr/>
      <dgm:t>
        <a:bodyPr/>
        <a:lstStyle/>
        <a:p>
          <a:endParaRPr lang="ru-RU"/>
        </a:p>
      </dgm:t>
    </dgm:pt>
    <dgm:pt modelId="{D6D1DE0A-F4ED-4214-930D-ED28F43A5017}" type="sibTrans" cxnId="{0469BE68-99EC-417F-A30E-E502CF9B21BC}">
      <dgm:prSet/>
      <dgm:spPr/>
      <dgm:t>
        <a:bodyPr/>
        <a:lstStyle/>
        <a:p>
          <a:endParaRPr lang="ru-RU"/>
        </a:p>
      </dgm:t>
    </dgm:pt>
    <dgm:pt modelId="{7F07A779-6B82-423E-B28E-76DA8E8A8EBA}">
      <dgm:prSet/>
      <dgm:spPr/>
      <dgm:t>
        <a:bodyPr/>
        <a:lstStyle/>
        <a:p>
          <a:pPr rtl="0"/>
          <a:r>
            <a:rPr lang="en-US" dirty="0" smtClean="0"/>
            <a:t>V.</a:t>
          </a:r>
          <a:r>
            <a:rPr lang="ru-RU" dirty="0" smtClean="0"/>
            <a:t> </a:t>
          </a:r>
          <a:r>
            <a:rPr lang="en-US" dirty="0" smtClean="0"/>
            <a:t>  </a:t>
          </a:r>
          <a:r>
            <a:rPr lang="ru-RU" dirty="0" smtClean="0"/>
            <a:t>Организация и проведение мероприятий по формированию здорового образа жизни медицинскими организациями</a:t>
          </a:r>
          <a:r>
            <a:rPr lang="en-US" dirty="0" smtClean="0"/>
            <a:t> (</a:t>
          </a:r>
          <a:r>
            <a:rPr lang="ru-RU" dirty="0" smtClean="0"/>
            <a:t>в т. ч. диспансеризация, профилактические медицинские осмотры, диспансерное наблюдение)</a:t>
          </a:r>
          <a:endParaRPr lang="ru-RU" dirty="0"/>
        </a:p>
      </dgm:t>
    </dgm:pt>
    <dgm:pt modelId="{9D3FAEAD-3E99-4832-8EBE-95BA692F6B94}" type="parTrans" cxnId="{C380D036-37E1-4A05-B0F3-91E3E4CF21DD}">
      <dgm:prSet/>
      <dgm:spPr/>
      <dgm:t>
        <a:bodyPr/>
        <a:lstStyle/>
        <a:p>
          <a:endParaRPr lang="ru-RU"/>
        </a:p>
      </dgm:t>
    </dgm:pt>
    <dgm:pt modelId="{21DC1FE1-F979-4EEA-BA20-C4D6DDDE10B0}" type="sibTrans" cxnId="{C380D036-37E1-4A05-B0F3-91E3E4CF21DD}">
      <dgm:prSet/>
      <dgm:spPr/>
      <dgm:t>
        <a:bodyPr/>
        <a:lstStyle/>
        <a:p>
          <a:endParaRPr lang="ru-RU"/>
        </a:p>
      </dgm:t>
    </dgm:pt>
    <dgm:pt modelId="{ED82E46C-5432-4517-8733-7D939205DB98}">
      <dgm:prSet/>
      <dgm:spPr/>
      <dgm:t>
        <a:bodyPr/>
        <a:lstStyle/>
        <a:p>
          <a:pPr rtl="0"/>
          <a:r>
            <a:rPr lang="en-US" dirty="0" smtClean="0"/>
            <a:t>VI.  </a:t>
          </a:r>
          <a:r>
            <a:rPr lang="ru-RU" dirty="0" smtClean="0"/>
            <a:t>Организация и проведение информационно-просветительских занятий среди детей и подростков по профилактике онкологических заболеваний, формированию навыков здорового образа жизни </a:t>
          </a:r>
          <a:endParaRPr lang="ru-RU" dirty="0"/>
        </a:p>
      </dgm:t>
    </dgm:pt>
    <dgm:pt modelId="{EA3F02A7-06C3-4033-95DF-3C2F1B4600D5}" type="parTrans" cxnId="{CEC66E9B-695F-41D6-A4DB-E8751D031A49}">
      <dgm:prSet/>
      <dgm:spPr/>
      <dgm:t>
        <a:bodyPr/>
        <a:lstStyle/>
        <a:p>
          <a:endParaRPr lang="ru-RU"/>
        </a:p>
      </dgm:t>
    </dgm:pt>
    <dgm:pt modelId="{F74AEB50-91B3-42F3-82D0-BBFD067F2139}" type="sibTrans" cxnId="{CEC66E9B-695F-41D6-A4DB-E8751D031A49}">
      <dgm:prSet/>
      <dgm:spPr/>
      <dgm:t>
        <a:bodyPr/>
        <a:lstStyle/>
        <a:p>
          <a:endParaRPr lang="ru-RU"/>
        </a:p>
      </dgm:t>
    </dgm:pt>
    <dgm:pt modelId="{2DB42E57-5FBA-4DE3-87C7-A3708E2BFA7B}">
      <dgm:prSet/>
      <dgm:spPr/>
      <dgm:t>
        <a:bodyPr/>
        <a:lstStyle/>
        <a:p>
          <a:pPr rtl="0"/>
          <a:r>
            <a:rPr lang="en-US" dirty="0" smtClean="0"/>
            <a:t>VII.  </a:t>
          </a:r>
          <a:r>
            <a:rPr lang="ru-RU" dirty="0" smtClean="0"/>
            <a:t>Повышение качества и доступности медицинской помощи при отказе от курения в медицинских организациях в целях снижения распространенности потребления табака среди взрослого населения </a:t>
          </a:r>
          <a:endParaRPr lang="ru-RU" dirty="0"/>
        </a:p>
      </dgm:t>
    </dgm:pt>
    <dgm:pt modelId="{46BFDE45-490A-4BCF-B539-DCB3080D9590}" type="parTrans" cxnId="{468451BA-1561-41E4-BBA9-AC1175AF6C93}">
      <dgm:prSet/>
      <dgm:spPr/>
      <dgm:t>
        <a:bodyPr/>
        <a:lstStyle/>
        <a:p>
          <a:endParaRPr lang="ru-RU"/>
        </a:p>
      </dgm:t>
    </dgm:pt>
    <dgm:pt modelId="{AF9BDD45-0ACE-42D2-8E16-288A8315161B}" type="sibTrans" cxnId="{468451BA-1561-41E4-BBA9-AC1175AF6C93}">
      <dgm:prSet/>
      <dgm:spPr/>
      <dgm:t>
        <a:bodyPr/>
        <a:lstStyle/>
        <a:p>
          <a:endParaRPr lang="ru-RU"/>
        </a:p>
      </dgm:t>
    </dgm:pt>
    <dgm:pt modelId="{B9D263EA-A0E1-40B9-9641-BAAE4727E736}" type="pres">
      <dgm:prSet presAssocID="{A83705FB-5A6D-4024-A3AD-D8C3CD851F0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43884D-58A8-46BC-9389-EBAE8D8A645C}" type="pres">
      <dgm:prSet presAssocID="{A83705FB-5A6D-4024-A3AD-D8C3CD851F04}" presName="fgShape" presStyleLbl="fgShp" presStyleIdx="0" presStyleCnt="1"/>
      <dgm:spPr/>
    </dgm:pt>
    <dgm:pt modelId="{4B5F1F49-9BEA-4EA8-8548-8B2168FC65BC}" type="pres">
      <dgm:prSet presAssocID="{A83705FB-5A6D-4024-A3AD-D8C3CD851F04}" presName="linComp" presStyleCnt="0"/>
      <dgm:spPr/>
    </dgm:pt>
    <dgm:pt modelId="{16071839-663F-4717-90AA-2E6D05EA59F2}" type="pres">
      <dgm:prSet presAssocID="{A6F199EE-CAE4-48A1-A417-A3ABAC101127}" presName="compNode" presStyleCnt="0"/>
      <dgm:spPr/>
    </dgm:pt>
    <dgm:pt modelId="{185F6668-9943-49D6-BAA1-13EA87A8DF78}" type="pres">
      <dgm:prSet presAssocID="{A6F199EE-CAE4-48A1-A417-A3ABAC101127}" presName="bkgdShape" presStyleLbl="node1" presStyleIdx="0" presStyleCnt="4"/>
      <dgm:spPr/>
      <dgm:t>
        <a:bodyPr/>
        <a:lstStyle/>
        <a:p>
          <a:endParaRPr lang="ru-RU"/>
        </a:p>
      </dgm:t>
    </dgm:pt>
    <dgm:pt modelId="{B1C96C50-947D-4C19-95F2-AE3512BE4C11}" type="pres">
      <dgm:prSet presAssocID="{A6F199EE-CAE4-48A1-A417-A3ABAC101127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4811A4-88CD-4316-953D-971587372901}" type="pres">
      <dgm:prSet presAssocID="{A6F199EE-CAE4-48A1-A417-A3ABAC101127}" presName="invisiNode" presStyleLbl="node1" presStyleIdx="0" presStyleCnt="4"/>
      <dgm:spPr/>
    </dgm:pt>
    <dgm:pt modelId="{68518840-17BC-4A1F-AE90-418E4267347D}" type="pres">
      <dgm:prSet presAssocID="{A6F199EE-CAE4-48A1-A417-A3ABAC101127}" presName="imagNode" presStyleLbl="fgImgPlace1" presStyleIdx="0" presStyleCnt="4" custScaleY="9073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11194DC-D113-4CE7-8F97-2FF166CC1064}" type="pres">
      <dgm:prSet presAssocID="{D6D1DE0A-F4ED-4214-930D-ED28F43A501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0315263-9921-46E0-9600-AE109D61897F}" type="pres">
      <dgm:prSet presAssocID="{7F07A779-6B82-423E-B28E-76DA8E8A8EBA}" presName="compNode" presStyleCnt="0"/>
      <dgm:spPr/>
    </dgm:pt>
    <dgm:pt modelId="{EC822D4B-F63E-41DF-99C0-957940D420DA}" type="pres">
      <dgm:prSet presAssocID="{7F07A779-6B82-423E-B28E-76DA8E8A8EBA}" presName="bkgdShape" presStyleLbl="node1" presStyleIdx="1" presStyleCnt="4"/>
      <dgm:spPr/>
      <dgm:t>
        <a:bodyPr/>
        <a:lstStyle/>
        <a:p>
          <a:endParaRPr lang="ru-RU"/>
        </a:p>
      </dgm:t>
    </dgm:pt>
    <dgm:pt modelId="{FA39E1D6-0D75-4E4A-BA30-3409BDA5FEB8}" type="pres">
      <dgm:prSet presAssocID="{7F07A779-6B82-423E-B28E-76DA8E8A8EBA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B92964-0283-4F39-B7DA-39E316D639DD}" type="pres">
      <dgm:prSet presAssocID="{7F07A779-6B82-423E-B28E-76DA8E8A8EBA}" presName="invisiNode" presStyleLbl="node1" presStyleIdx="1" presStyleCnt="4"/>
      <dgm:spPr/>
    </dgm:pt>
    <dgm:pt modelId="{8CD3CDC1-76F7-467E-BD7F-F32A32D430B3}" type="pres">
      <dgm:prSet presAssocID="{7F07A779-6B82-423E-B28E-76DA8E8A8EBA}" presName="imagNode" presStyleLbl="fgImgPlace1" presStyleIdx="1" presStyleCnt="4" custScaleY="9313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6F30208-F44D-44F6-9ACF-36B55A945BA1}" type="pres">
      <dgm:prSet presAssocID="{21DC1FE1-F979-4EEA-BA20-C4D6DDDE10B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D80B584-2418-45E6-8181-706FEDE34220}" type="pres">
      <dgm:prSet presAssocID="{ED82E46C-5432-4517-8733-7D939205DB98}" presName="compNode" presStyleCnt="0"/>
      <dgm:spPr/>
    </dgm:pt>
    <dgm:pt modelId="{1628680F-B36D-4EA1-BFB5-1D7A5E8B3553}" type="pres">
      <dgm:prSet presAssocID="{ED82E46C-5432-4517-8733-7D939205DB98}" presName="bkgdShape" presStyleLbl="node1" presStyleIdx="2" presStyleCnt="4"/>
      <dgm:spPr/>
      <dgm:t>
        <a:bodyPr/>
        <a:lstStyle/>
        <a:p>
          <a:endParaRPr lang="ru-RU"/>
        </a:p>
      </dgm:t>
    </dgm:pt>
    <dgm:pt modelId="{A32D3EB3-1786-4752-9D91-4D19A9ABF174}" type="pres">
      <dgm:prSet presAssocID="{ED82E46C-5432-4517-8733-7D939205DB98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15CC63-AFC5-467D-83F8-B5275C82A0A9}" type="pres">
      <dgm:prSet presAssocID="{ED82E46C-5432-4517-8733-7D939205DB98}" presName="invisiNode" presStyleLbl="node1" presStyleIdx="2" presStyleCnt="4"/>
      <dgm:spPr/>
    </dgm:pt>
    <dgm:pt modelId="{2B6F2D0D-CC17-4551-A4F0-37EA434D6D3A}" type="pres">
      <dgm:prSet presAssocID="{ED82E46C-5432-4517-8733-7D939205DB98}" presName="imagNode" presStyleLbl="fgImgPlace1" presStyleIdx="2" presStyleCnt="4" custScaleY="9193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C84CD52-BDEA-4766-A219-C85849243B4E}" type="pres">
      <dgm:prSet presAssocID="{F74AEB50-91B3-42F3-82D0-BBFD067F213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D05C8C6-BDA6-4A33-9A06-1E818A1E3590}" type="pres">
      <dgm:prSet presAssocID="{2DB42E57-5FBA-4DE3-87C7-A3708E2BFA7B}" presName="compNode" presStyleCnt="0"/>
      <dgm:spPr/>
    </dgm:pt>
    <dgm:pt modelId="{76F485C4-1D9A-4051-9922-9404E5CD74F4}" type="pres">
      <dgm:prSet presAssocID="{2DB42E57-5FBA-4DE3-87C7-A3708E2BFA7B}" presName="bkgdShape" presStyleLbl="node1" presStyleIdx="3" presStyleCnt="4"/>
      <dgm:spPr/>
      <dgm:t>
        <a:bodyPr/>
        <a:lstStyle/>
        <a:p>
          <a:endParaRPr lang="ru-RU"/>
        </a:p>
      </dgm:t>
    </dgm:pt>
    <dgm:pt modelId="{00311FEE-54C0-4D69-9761-513E6A580044}" type="pres">
      <dgm:prSet presAssocID="{2DB42E57-5FBA-4DE3-87C7-A3708E2BFA7B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924D73-5AE5-41D9-8F6D-77146108077E}" type="pres">
      <dgm:prSet presAssocID="{2DB42E57-5FBA-4DE3-87C7-A3708E2BFA7B}" presName="invisiNode" presStyleLbl="node1" presStyleIdx="3" presStyleCnt="4"/>
      <dgm:spPr/>
    </dgm:pt>
    <dgm:pt modelId="{2FBC1FED-30EC-4B64-90E1-F20C69E23EF6}" type="pres">
      <dgm:prSet presAssocID="{2DB42E57-5FBA-4DE3-87C7-A3708E2BFA7B}" presName="imagNode" presStyleLbl="fgImgPlace1" presStyleIdx="3" presStyleCnt="4" custScaleY="9193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877E99E9-AD7B-4832-AE25-47FE2A292731}" type="presOf" srcId="{2DB42E57-5FBA-4DE3-87C7-A3708E2BFA7B}" destId="{76F485C4-1D9A-4051-9922-9404E5CD74F4}" srcOrd="0" destOrd="0" presId="urn:microsoft.com/office/officeart/2005/8/layout/hList7"/>
    <dgm:cxn modelId="{BD0648F8-899F-4B8B-BC8C-14A78B9239E4}" type="presOf" srcId="{F74AEB50-91B3-42F3-82D0-BBFD067F2139}" destId="{6C84CD52-BDEA-4766-A219-C85849243B4E}" srcOrd="0" destOrd="0" presId="urn:microsoft.com/office/officeart/2005/8/layout/hList7"/>
    <dgm:cxn modelId="{66EC1B5C-28DD-48AE-97D5-FE1402F3A806}" type="presOf" srcId="{2DB42E57-5FBA-4DE3-87C7-A3708E2BFA7B}" destId="{00311FEE-54C0-4D69-9761-513E6A580044}" srcOrd="1" destOrd="0" presId="urn:microsoft.com/office/officeart/2005/8/layout/hList7"/>
    <dgm:cxn modelId="{C380D036-37E1-4A05-B0F3-91E3E4CF21DD}" srcId="{A83705FB-5A6D-4024-A3AD-D8C3CD851F04}" destId="{7F07A779-6B82-423E-B28E-76DA8E8A8EBA}" srcOrd="1" destOrd="0" parTransId="{9D3FAEAD-3E99-4832-8EBE-95BA692F6B94}" sibTransId="{21DC1FE1-F979-4EEA-BA20-C4D6DDDE10B0}"/>
    <dgm:cxn modelId="{BADF4317-6C58-4ACC-9EA1-FA90708CB7F4}" type="presOf" srcId="{A83705FB-5A6D-4024-A3AD-D8C3CD851F04}" destId="{B9D263EA-A0E1-40B9-9641-BAAE4727E736}" srcOrd="0" destOrd="0" presId="urn:microsoft.com/office/officeart/2005/8/layout/hList7"/>
    <dgm:cxn modelId="{515FAA96-C831-40B2-9879-DE370BC3CB5D}" type="presOf" srcId="{7F07A779-6B82-423E-B28E-76DA8E8A8EBA}" destId="{FA39E1D6-0D75-4E4A-BA30-3409BDA5FEB8}" srcOrd="1" destOrd="0" presId="urn:microsoft.com/office/officeart/2005/8/layout/hList7"/>
    <dgm:cxn modelId="{A16F877B-8F09-49B8-AD92-6616F43B6FC6}" type="presOf" srcId="{ED82E46C-5432-4517-8733-7D939205DB98}" destId="{1628680F-B36D-4EA1-BFB5-1D7A5E8B3553}" srcOrd="0" destOrd="0" presId="urn:microsoft.com/office/officeart/2005/8/layout/hList7"/>
    <dgm:cxn modelId="{0469BE68-99EC-417F-A30E-E502CF9B21BC}" srcId="{A83705FB-5A6D-4024-A3AD-D8C3CD851F04}" destId="{A6F199EE-CAE4-48A1-A417-A3ABAC101127}" srcOrd="0" destOrd="0" parTransId="{E6822BFE-1F3C-4802-87EA-A4756B1D59F9}" sibTransId="{D6D1DE0A-F4ED-4214-930D-ED28F43A5017}"/>
    <dgm:cxn modelId="{468451BA-1561-41E4-BBA9-AC1175AF6C93}" srcId="{A83705FB-5A6D-4024-A3AD-D8C3CD851F04}" destId="{2DB42E57-5FBA-4DE3-87C7-A3708E2BFA7B}" srcOrd="3" destOrd="0" parTransId="{46BFDE45-490A-4BCF-B539-DCB3080D9590}" sibTransId="{AF9BDD45-0ACE-42D2-8E16-288A8315161B}"/>
    <dgm:cxn modelId="{E4BCC36B-FC91-47AE-915D-8A21DCECE0AB}" type="presOf" srcId="{ED82E46C-5432-4517-8733-7D939205DB98}" destId="{A32D3EB3-1786-4752-9D91-4D19A9ABF174}" srcOrd="1" destOrd="0" presId="urn:microsoft.com/office/officeart/2005/8/layout/hList7"/>
    <dgm:cxn modelId="{08F803CC-A962-4FD3-B5C2-19FEE64AD4B8}" type="presOf" srcId="{A6F199EE-CAE4-48A1-A417-A3ABAC101127}" destId="{B1C96C50-947D-4C19-95F2-AE3512BE4C11}" srcOrd="1" destOrd="0" presId="urn:microsoft.com/office/officeart/2005/8/layout/hList7"/>
    <dgm:cxn modelId="{052A6A13-73CE-49D1-9804-EE1341DE207E}" type="presOf" srcId="{21DC1FE1-F979-4EEA-BA20-C4D6DDDE10B0}" destId="{56F30208-F44D-44F6-9ACF-36B55A945BA1}" srcOrd="0" destOrd="0" presId="urn:microsoft.com/office/officeart/2005/8/layout/hList7"/>
    <dgm:cxn modelId="{E6B786A4-ABC7-444F-BB35-ADDBF456F847}" type="presOf" srcId="{D6D1DE0A-F4ED-4214-930D-ED28F43A5017}" destId="{A11194DC-D113-4CE7-8F97-2FF166CC1064}" srcOrd="0" destOrd="0" presId="urn:microsoft.com/office/officeart/2005/8/layout/hList7"/>
    <dgm:cxn modelId="{3CABCBC6-3EDA-42C9-907B-C336B4669BB4}" type="presOf" srcId="{7F07A779-6B82-423E-B28E-76DA8E8A8EBA}" destId="{EC822D4B-F63E-41DF-99C0-957940D420DA}" srcOrd="0" destOrd="0" presId="urn:microsoft.com/office/officeart/2005/8/layout/hList7"/>
    <dgm:cxn modelId="{AFDAAC4E-CB00-49E4-8961-D28CBF69EBC3}" type="presOf" srcId="{A6F199EE-CAE4-48A1-A417-A3ABAC101127}" destId="{185F6668-9943-49D6-BAA1-13EA87A8DF78}" srcOrd="0" destOrd="0" presId="urn:microsoft.com/office/officeart/2005/8/layout/hList7"/>
    <dgm:cxn modelId="{CEC66E9B-695F-41D6-A4DB-E8751D031A49}" srcId="{A83705FB-5A6D-4024-A3AD-D8C3CD851F04}" destId="{ED82E46C-5432-4517-8733-7D939205DB98}" srcOrd="2" destOrd="0" parTransId="{EA3F02A7-06C3-4033-95DF-3C2F1B4600D5}" sibTransId="{F74AEB50-91B3-42F3-82D0-BBFD067F2139}"/>
    <dgm:cxn modelId="{73030878-FC2E-4A77-AE43-406B8937F519}" type="presParOf" srcId="{B9D263EA-A0E1-40B9-9641-BAAE4727E736}" destId="{4D43884D-58A8-46BC-9389-EBAE8D8A645C}" srcOrd="0" destOrd="0" presId="urn:microsoft.com/office/officeart/2005/8/layout/hList7"/>
    <dgm:cxn modelId="{DD574A7A-2B67-40DD-880C-65405D66846D}" type="presParOf" srcId="{B9D263EA-A0E1-40B9-9641-BAAE4727E736}" destId="{4B5F1F49-9BEA-4EA8-8548-8B2168FC65BC}" srcOrd="1" destOrd="0" presId="urn:microsoft.com/office/officeart/2005/8/layout/hList7"/>
    <dgm:cxn modelId="{A5A9F617-D0D8-4451-B304-36093F573A12}" type="presParOf" srcId="{4B5F1F49-9BEA-4EA8-8548-8B2168FC65BC}" destId="{16071839-663F-4717-90AA-2E6D05EA59F2}" srcOrd="0" destOrd="0" presId="urn:microsoft.com/office/officeart/2005/8/layout/hList7"/>
    <dgm:cxn modelId="{2531E71D-E1A2-4871-84F2-8F3FF2168DC2}" type="presParOf" srcId="{16071839-663F-4717-90AA-2E6D05EA59F2}" destId="{185F6668-9943-49D6-BAA1-13EA87A8DF78}" srcOrd="0" destOrd="0" presId="urn:microsoft.com/office/officeart/2005/8/layout/hList7"/>
    <dgm:cxn modelId="{5B661F8F-0046-4282-AD70-8EF961CCF481}" type="presParOf" srcId="{16071839-663F-4717-90AA-2E6D05EA59F2}" destId="{B1C96C50-947D-4C19-95F2-AE3512BE4C11}" srcOrd="1" destOrd="0" presId="urn:microsoft.com/office/officeart/2005/8/layout/hList7"/>
    <dgm:cxn modelId="{62F81281-ED65-4887-82B7-6786D7BBD095}" type="presParOf" srcId="{16071839-663F-4717-90AA-2E6D05EA59F2}" destId="{FC4811A4-88CD-4316-953D-971587372901}" srcOrd="2" destOrd="0" presId="urn:microsoft.com/office/officeart/2005/8/layout/hList7"/>
    <dgm:cxn modelId="{39DABDF1-0A4C-4870-BA2F-AC53548B5B70}" type="presParOf" srcId="{16071839-663F-4717-90AA-2E6D05EA59F2}" destId="{68518840-17BC-4A1F-AE90-418E4267347D}" srcOrd="3" destOrd="0" presId="urn:microsoft.com/office/officeart/2005/8/layout/hList7"/>
    <dgm:cxn modelId="{273DFF5B-487E-4F32-84CD-88BCDBE93B23}" type="presParOf" srcId="{4B5F1F49-9BEA-4EA8-8548-8B2168FC65BC}" destId="{A11194DC-D113-4CE7-8F97-2FF166CC1064}" srcOrd="1" destOrd="0" presId="urn:microsoft.com/office/officeart/2005/8/layout/hList7"/>
    <dgm:cxn modelId="{0465E88D-26EB-49A0-8092-A43FC543ACEE}" type="presParOf" srcId="{4B5F1F49-9BEA-4EA8-8548-8B2168FC65BC}" destId="{10315263-9921-46E0-9600-AE109D61897F}" srcOrd="2" destOrd="0" presId="urn:microsoft.com/office/officeart/2005/8/layout/hList7"/>
    <dgm:cxn modelId="{632939FC-A4DD-400B-9412-1A1EDF0E885E}" type="presParOf" srcId="{10315263-9921-46E0-9600-AE109D61897F}" destId="{EC822D4B-F63E-41DF-99C0-957940D420DA}" srcOrd="0" destOrd="0" presId="urn:microsoft.com/office/officeart/2005/8/layout/hList7"/>
    <dgm:cxn modelId="{AE06E3F3-0F87-4A9F-9105-A07316B68D3D}" type="presParOf" srcId="{10315263-9921-46E0-9600-AE109D61897F}" destId="{FA39E1D6-0D75-4E4A-BA30-3409BDA5FEB8}" srcOrd="1" destOrd="0" presId="urn:microsoft.com/office/officeart/2005/8/layout/hList7"/>
    <dgm:cxn modelId="{18E6B367-9A53-4EFD-B970-13EE008BA7FE}" type="presParOf" srcId="{10315263-9921-46E0-9600-AE109D61897F}" destId="{FCB92964-0283-4F39-B7DA-39E316D639DD}" srcOrd="2" destOrd="0" presId="urn:microsoft.com/office/officeart/2005/8/layout/hList7"/>
    <dgm:cxn modelId="{7F21C69A-12F8-4355-AE8A-6FC7AEDB7325}" type="presParOf" srcId="{10315263-9921-46E0-9600-AE109D61897F}" destId="{8CD3CDC1-76F7-467E-BD7F-F32A32D430B3}" srcOrd="3" destOrd="0" presId="urn:microsoft.com/office/officeart/2005/8/layout/hList7"/>
    <dgm:cxn modelId="{D369AC26-A343-4C23-AEC2-35020D3BC1AF}" type="presParOf" srcId="{4B5F1F49-9BEA-4EA8-8548-8B2168FC65BC}" destId="{56F30208-F44D-44F6-9ACF-36B55A945BA1}" srcOrd="3" destOrd="0" presId="urn:microsoft.com/office/officeart/2005/8/layout/hList7"/>
    <dgm:cxn modelId="{59BE6CA0-5BA3-48DC-A730-2F041196A641}" type="presParOf" srcId="{4B5F1F49-9BEA-4EA8-8548-8B2168FC65BC}" destId="{9D80B584-2418-45E6-8181-706FEDE34220}" srcOrd="4" destOrd="0" presId="urn:microsoft.com/office/officeart/2005/8/layout/hList7"/>
    <dgm:cxn modelId="{577A7E5C-A89A-4D67-A1A0-5D6CD7525A82}" type="presParOf" srcId="{9D80B584-2418-45E6-8181-706FEDE34220}" destId="{1628680F-B36D-4EA1-BFB5-1D7A5E8B3553}" srcOrd="0" destOrd="0" presId="urn:microsoft.com/office/officeart/2005/8/layout/hList7"/>
    <dgm:cxn modelId="{4B4EBCC3-EDC3-49F9-8A25-B545E307D7A4}" type="presParOf" srcId="{9D80B584-2418-45E6-8181-706FEDE34220}" destId="{A32D3EB3-1786-4752-9D91-4D19A9ABF174}" srcOrd="1" destOrd="0" presId="urn:microsoft.com/office/officeart/2005/8/layout/hList7"/>
    <dgm:cxn modelId="{C7930022-D455-458B-B14C-7EE7E3A13F34}" type="presParOf" srcId="{9D80B584-2418-45E6-8181-706FEDE34220}" destId="{9E15CC63-AFC5-467D-83F8-B5275C82A0A9}" srcOrd="2" destOrd="0" presId="urn:microsoft.com/office/officeart/2005/8/layout/hList7"/>
    <dgm:cxn modelId="{86A5AAE3-598B-44F6-9665-4D9E4F171F5E}" type="presParOf" srcId="{9D80B584-2418-45E6-8181-706FEDE34220}" destId="{2B6F2D0D-CC17-4551-A4F0-37EA434D6D3A}" srcOrd="3" destOrd="0" presId="urn:microsoft.com/office/officeart/2005/8/layout/hList7"/>
    <dgm:cxn modelId="{5A55DADC-A05A-432C-A8C1-F4801B838656}" type="presParOf" srcId="{4B5F1F49-9BEA-4EA8-8548-8B2168FC65BC}" destId="{6C84CD52-BDEA-4766-A219-C85849243B4E}" srcOrd="5" destOrd="0" presId="urn:microsoft.com/office/officeart/2005/8/layout/hList7"/>
    <dgm:cxn modelId="{C99D2BD7-5CD4-4FE8-95EF-A5251551B9EF}" type="presParOf" srcId="{4B5F1F49-9BEA-4EA8-8548-8B2168FC65BC}" destId="{2D05C8C6-BDA6-4A33-9A06-1E818A1E3590}" srcOrd="6" destOrd="0" presId="urn:microsoft.com/office/officeart/2005/8/layout/hList7"/>
    <dgm:cxn modelId="{5C0E8953-ABA0-4AB0-8F5E-BCC1159C933C}" type="presParOf" srcId="{2D05C8C6-BDA6-4A33-9A06-1E818A1E3590}" destId="{76F485C4-1D9A-4051-9922-9404E5CD74F4}" srcOrd="0" destOrd="0" presId="urn:microsoft.com/office/officeart/2005/8/layout/hList7"/>
    <dgm:cxn modelId="{A91F08B2-8590-426A-8E23-647B77B73A55}" type="presParOf" srcId="{2D05C8C6-BDA6-4A33-9A06-1E818A1E3590}" destId="{00311FEE-54C0-4D69-9761-513E6A580044}" srcOrd="1" destOrd="0" presId="urn:microsoft.com/office/officeart/2005/8/layout/hList7"/>
    <dgm:cxn modelId="{0D82CB3F-066A-478E-8037-52003624368D}" type="presParOf" srcId="{2D05C8C6-BDA6-4A33-9A06-1E818A1E3590}" destId="{BD924D73-5AE5-41D9-8F6D-77146108077E}" srcOrd="2" destOrd="0" presId="urn:microsoft.com/office/officeart/2005/8/layout/hList7"/>
    <dgm:cxn modelId="{31989E21-E19D-40A7-B089-A20F09B26F90}" type="presParOf" srcId="{2D05C8C6-BDA6-4A33-9A06-1E818A1E3590}" destId="{2FBC1FED-30EC-4B64-90E1-F20C69E23EF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6CA154F-6998-4233-B340-5762C661EFB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901AE92-D629-4716-9447-F9E134EB3593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</a:rPr>
            <a:t>Создание модуля «Онкокластер» в региональной медицинской информационной системе с целью интенсификации контроля за выполнением профилактических обследований и увеличения доли выявления предраковой патологии и злокачественных новообразований </a:t>
          </a:r>
          <a:endParaRPr lang="ru-RU" b="1" dirty="0">
            <a:solidFill>
              <a:schemeClr val="bg1"/>
            </a:solidFill>
          </a:endParaRPr>
        </a:p>
      </dgm:t>
    </dgm:pt>
    <dgm:pt modelId="{D9AD937A-EAD0-44FF-9DA1-3B8E4332B888}" type="parTrans" cxnId="{30EF4E48-FFB5-48C1-AA9F-54FEC34FC1EB}">
      <dgm:prSet/>
      <dgm:spPr/>
      <dgm:t>
        <a:bodyPr/>
        <a:lstStyle/>
        <a:p>
          <a:endParaRPr lang="ru-RU"/>
        </a:p>
      </dgm:t>
    </dgm:pt>
    <dgm:pt modelId="{CE79D308-DF37-4023-A5AC-F853DD7C8D5B}" type="sibTrans" cxnId="{30EF4E48-FFB5-48C1-AA9F-54FEC34FC1EB}">
      <dgm:prSet/>
      <dgm:spPr/>
      <dgm:t>
        <a:bodyPr/>
        <a:lstStyle/>
        <a:p>
          <a:endParaRPr lang="ru-RU"/>
        </a:p>
      </dgm:t>
    </dgm:pt>
    <dgm:pt modelId="{724FD170-EC3B-441E-B363-F0AC698022F7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</a:rPr>
            <a:t>Поэтапное внедрение электронного документооборота в работу ГУЗ «Областной клинический онкологический диспансер» и медицинские организации, имеющие первичные онкологические кабинеты, с последующим формированием единого информационного кластера онкологической службы </a:t>
          </a:r>
          <a:endParaRPr lang="ru-RU" b="1" dirty="0">
            <a:solidFill>
              <a:schemeClr val="bg1"/>
            </a:solidFill>
          </a:endParaRPr>
        </a:p>
      </dgm:t>
    </dgm:pt>
    <dgm:pt modelId="{7B7ECC4B-2978-48FF-A358-5850972C8178}" type="parTrans" cxnId="{6F112993-466F-4A4B-8D59-192CB0BD3BF7}">
      <dgm:prSet/>
      <dgm:spPr/>
      <dgm:t>
        <a:bodyPr/>
        <a:lstStyle/>
        <a:p>
          <a:endParaRPr lang="ru-RU"/>
        </a:p>
      </dgm:t>
    </dgm:pt>
    <dgm:pt modelId="{71748ADA-F441-4BC3-8DB9-EED496306859}" type="sibTrans" cxnId="{6F112993-466F-4A4B-8D59-192CB0BD3BF7}">
      <dgm:prSet/>
      <dgm:spPr/>
      <dgm:t>
        <a:bodyPr/>
        <a:lstStyle/>
        <a:p>
          <a:endParaRPr lang="ru-RU"/>
        </a:p>
      </dgm:t>
    </dgm:pt>
    <dgm:pt modelId="{0F6848F9-A1FA-44EF-8E3A-03EE2E8AF3B4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</a:rPr>
            <a:t>Разработка, внедрение и эксплуатация информационно-телекоммуникационной инфраструктуры профильных национальных медицинских исследовательских центров Минздрава России для обеспечения внедрения системы телемедицинских консультаций ведущими специалистами этих центров для врачей медицинских организаций Саратовской области по профилю «Онкология»</a:t>
          </a:r>
          <a:endParaRPr lang="ru-RU" b="1" dirty="0">
            <a:solidFill>
              <a:schemeClr val="bg1"/>
            </a:solidFill>
          </a:endParaRPr>
        </a:p>
      </dgm:t>
    </dgm:pt>
    <dgm:pt modelId="{CA95DE85-D209-4D9B-B37F-52362DFFF945}" type="parTrans" cxnId="{C366297D-372B-4EBF-9816-5BCA1FB77522}">
      <dgm:prSet/>
      <dgm:spPr/>
      <dgm:t>
        <a:bodyPr/>
        <a:lstStyle/>
        <a:p>
          <a:endParaRPr lang="ru-RU"/>
        </a:p>
      </dgm:t>
    </dgm:pt>
    <dgm:pt modelId="{26A6219A-0831-45B6-89CB-B350318B6E2F}" type="sibTrans" cxnId="{C366297D-372B-4EBF-9816-5BCA1FB77522}">
      <dgm:prSet/>
      <dgm:spPr/>
      <dgm:t>
        <a:bodyPr/>
        <a:lstStyle/>
        <a:p>
          <a:endParaRPr lang="ru-RU"/>
        </a:p>
      </dgm:t>
    </dgm:pt>
    <dgm:pt modelId="{1B98151D-4270-43EE-8DBD-F7DB23CADAA8}" type="pres">
      <dgm:prSet presAssocID="{56CA154F-6998-4233-B340-5762C661EFB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8B68CA-74B8-449D-925D-9C183B7B06A3}" type="pres">
      <dgm:prSet presAssocID="{4901AE92-D629-4716-9447-F9E134EB3593}" presName="node" presStyleLbl="node1" presStyleIdx="0" presStyleCnt="3" custLinFactNeighborX="-10895" custLinFactNeighborY="54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3B5568-A2D6-404B-9B3B-6D8B089617C3}" type="pres">
      <dgm:prSet presAssocID="{CE79D308-DF37-4023-A5AC-F853DD7C8D5B}" presName="sibTrans" presStyleCnt="0"/>
      <dgm:spPr/>
    </dgm:pt>
    <dgm:pt modelId="{1FB5721D-8A07-46E1-B89A-22FAA5FDA7B2}" type="pres">
      <dgm:prSet presAssocID="{724FD170-EC3B-441E-B363-F0AC698022F7}" presName="node" presStyleLbl="node1" presStyleIdx="1" presStyleCnt="3" custLinFactNeighborX="760" custLinFactNeighborY="46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5703BF-2735-4FEA-B265-1ED3217C7D23}" type="pres">
      <dgm:prSet presAssocID="{71748ADA-F441-4BC3-8DB9-EED496306859}" presName="sibTrans" presStyleCnt="0"/>
      <dgm:spPr/>
    </dgm:pt>
    <dgm:pt modelId="{ADE244AE-ECBF-4644-B321-A4075C1CCFEE}" type="pres">
      <dgm:prSet presAssocID="{0F6848F9-A1FA-44EF-8E3A-03EE2E8AF3B4}" presName="node" presStyleLbl="node1" presStyleIdx="2" presStyleCnt="3" custLinFactNeighborX="-78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EF4E48-FFB5-48C1-AA9F-54FEC34FC1EB}" srcId="{56CA154F-6998-4233-B340-5762C661EFB2}" destId="{4901AE92-D629-4716-9447-F9E134EB3593}" srcOrd="0" destOrd="0" parTransId="{D9AD937A-EAD0-44FF-9DA1-3B8E4332B888}" sibTransId="{CE79D308-DF37-4023-A5AC-F853DD7C8D5B}"/>
    <dgm:cxn modelId="{80713AA4-EDF7-4782-ACFD-A7B6A3F05A5F}" type="presOf" srcId="{56CA154F-6998-4233-B340-5762C661EFB2}" destId="{1B98151D-4270-43EE-8DBD-F7DB23CADAA8}" srcOrd="0" destOrd="0" presId="urn:microsoft.com/office/officeart/2005/8/layout/default"/>
    <dgm:cxn modelId="{D8694CC9-1D0A-48E9-B9E1-F5D3DC5F83EF}" type="presOf" srcId="{4901AE92-D629-4716-9447-F9E134EB3593}" destId="{4E8B68CA-74B8-449D-925D-9C183B7B06A3}" srcOrd="0" destOrd="0" presId="urn:microsoft.com/office/officeart/2005/8/layout/default"/>
    <dgm:cxn modelId="{C366297D-372B-4EBF-9816-5BCA1FB77522}" srcId="{56CA154F-6998-4233-B340-5762C661EFB2}" destId="{0F6848F9-A1FA-44EF-8E3A-03EE2E8AF3B4}" srcOrd="2" destOrd="0" parTransId="{CA95DE85-D209-4D9B-B37F-52362DFFF945}" sibTransId="{26A6219A-0831-45B6-89CB-B350318B6E2F}"/>
    <dgm:cxn modelId="{3963B3B0-90BB-4E7C-ACB4-8BC52939CFE0}" type="presOf" srcId="{0F6848F9-A1FA-44EF-8E3A-03EE2E8AF3B4}" destId="{ADE244AE-ECBF-4644-B321-A4075C1CCFEE}" srcOrd="0" destOrd="0" presId="urn:microsoft.com/office/officeart/2005/8/layout/default"/>
    <dgm:cxn modelId="{6F112993-466F-4A4B-8D59-192CB0BD3BF7}" srcId="{56CA154F-6998-4233-B340-5762C661EFB2}" destId="{724FD170-EC3B-441E-B363-F0AC698022F7}" srcOrd="1" destOrd="0" parTransId="{7B7ECC4B-2978-48FF-A358-5850972C8178}" sibTransId="{71748ADA-F441-4BC3-8DB9-EED496306859}"/>
    <dgm:cxn modelId="{9D1902C3-C0CD-4591-9DFB-E710ECDDA330}" type="presOf" srcId="{724FD170-EC3B-441E-B363-F0AC698022F7}" destId="{1FB5721D-8A07-46E1-B89A-22FAA5FDA7B2}" srcOrd="0" destOrd="0" presId="urn:microsoft.com/office/officeart/2005/8/layout/default"/>
    <dgm:cxn modelId="{7FA49F50-502A-4DC1-8338-00E076275D73}" type="presParOf" srcId="{1B98151D-4270-43EE-8DBD-F7DB23CADAA8}" destId="{4E8B68CA-74B8-449D-925D-9C183B7B06A3}" srcOrd="0" destOrd="0" presId="urn:microsoft.com/office/officeart/2005/8/layout/default"/>
    <dgm:cxn modelId="{ABB8AAC4-F8D6-4354-9591-5208A27134CB}" type="presParOf" srcId="{1B98151D-4270-43EE-8DBD-F7DB23CADAA8}" destId="{D93B5568-A2D6-404B-9B3B-6D8B089617C3}" srcOrd="1" destOrd="0" presId="urn:microsoft.com/office/officeart/2005/8/layout/default"/>
    <dgm:cxn modelId="{19141957-0257-4E2D-9B70-1210FC492A97}" type="presParOf" srcId="{1B98151D-4270-43EE-8DBD-F7DB23CADAA8}" destId="{1FB5721D-8A07-46E1-B89A-22FAA5FDA7B2}" srcOrd="2" destOrd="0" presId="urn:microsoft.com/office/officeart/2005/8/layout/default"/>
    <dgm:cxn modelId="{A66C871C-ABCF-4AF5-9B23-5CA7D394C72C}" type="presParOf" srcId="{1B98151D-4270-43EE-8DBD-F7DB23CADAA8}" destId="{385703BF-2735-4FEA-B265-1ED3217C7D23}" srcOrd="3" destOrd="0" presId="urn:microsoft.com/office/officeart/2005/8/layout/default"/>
    <dgm:cxn modelId="{014906DB-9645-443A-AD1E-58F5B21BE0AD}" type="presParOf" srcId="{1B98151D-4270-43EE-8DBD-F7DB23CADAA8}" destId="{ADE244AE-ECBF-4644-B321-A4075C1CCFEE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F95ED63-DD9D-463A-B396-DC4F187C81FB}" type="doc">
      <dgm:prSet loTypeId="urn:microsoft.com/office/officeart/2005/8/layout/process1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B441022-C04B-48EC-9698-72C616E799E8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I. </a:t>
          </a:r>
          <a:r>
            <a:rPr lang="ru-RU" b="1" dirty="0" smtClean="0">
              <a:solidFill>
                <a:schemeClr val="bg1"/>
              </a:solidFill>
            </a:rPr>
            <a:t>Создание иммуногистохимической лаборатории на базе государственного учреждения здравоохранения «Областной клинический онкологический диспансер» с целью проведения исследований, предназначенных для подбора химиотерапии </a:t>
          </a:r>
          <a:endParaRPr lang="ru-RU" b="1" dirty="0">
            <a:solidFill>
              <a:schemeClr val="bg1"/>
            </a:solidFill>
          </a:endParaRPr>
        </a:p>
      </dgm:t>
    </dgm:pt>
    <dgm:pt modelId="{1A0C1353-77D1-4CC8-A5E4-A46D29314447}" type="parTrans" cxnId="{16BEE75B-D7B2-4345-8992-7DB7F20CE105}">
      <dgm:prSet/>
      <dgm:spPr/>
      <dgm:t>
        <a:bodyPr/>
        <a:lstStyle/>
        <a:p>
          <a:endParaRPr lang="ru-RU"/>
        </a:p>
      </dgm:t>
    </dgm:pt>
    <dgm:pt modelId="{36E2BEA1-3C3F-4A17-B9EB-BD0E315CC480}" type="sibTrans" cxnId="{16BEE75B-D7B2-4345-8992-7DB7F20CE105}">
      <dgm:prSet/>
      <dgm:spPr/>
      <dgm:t>
        <a:bodyPr/>
        <a:lstStyle/>
        <a:p>
          <a:endParaRPr lang="ru-RU"/>
        </a:p>
      </dgm:t>
    </dgm:pt>
    <dgm:pt modelId="{99D4C267-508E-44DA-9E6C-90646BF5CFB9}">
      <dgm:prSet custT="1"/>
      <dgm:spPr/>
      <dgm:t>
        <a:bodyPr/>
        <a:lstStyle/>
        <a:p>
          <a:pPr algn="ctr" rtl="0"/>
          <a:r>
            <a:rPr lang="en-US" sz="1600" b="1" dirty="0" smtClean="0">
              <a:solidFill>
                <a:schemeClr val="bg1"/>
              </a:solidFill>
            </a:rPr>
            <a:t>II. </a:t>
          </a:r>
          <a:r>
            <a:rPr lang="ru-RU" sz="1600" b="1" dirty="0" smtClean="0">
              <a:solidFill>
                <a:schemeClr val="bg1"/>
              </a:solidFill>
            </a:rPr>
            <a:t>Расширение коечной мощности дневного стационара ГУЗ «Областной клинический онкологический диспансер» на </a:t>
          </a:r>
          <a:r>
            <a:rPr lang="en-US" sz="1600" b="1" dirty="0" smtClean="0">
              <a:solidFill>
                <a:schemeClr val="bg1"/>
              </a:solidFill>
            </a:rPr>
            <a:t>29</a:t>
          </a:r>
          <a:r>
            <a:rPr lang="ru-RU" sz="1600" b="1" dirty="0" smtClean="0">
              <a:solidFill>
                <a:schemeClr val="bg1"/>
              </a:solidFill>
            </a:rPr>
            <a:t> коек дневного пребывания (работающих в 2-3 смены) с целью сокращения длительности ожидания специализированного лечения, увеличение пропускной способности для проведения химио- и лучевой терапии, а также хирургической помощи на амбулаторном этапе в 2,5 раза</a:t>
          </a:r>
          <a:r>
            <a:rPr lang="ru-RU" sz="1500" b="1" dirty="0" smtClean="0">
              <a:solidFill>
                <a:schemeClr val="bg1"/>
              </a:solidFill>
            </a:rPr>
            <a:t> </a:t>
          </a:r>
          <a:endParaRPr lang="ru-RU" sz="1500" b="1" dirty="0">
            <a:solidFill>
              <a:schemeClr val="bg1"/>
            </a:solidFill>
          </a:endParaRPr>
        </a:p>
      </dgm:t>
    </dgm:pt>
    <dgm:pt modelId="{E12C1950-34B4-4B30-925B-FC11D97C9216}" type="parTrans" cxnId="{24A2C1B4-66F6-44A9-B92F-6D105FD2273F}">
      <dgm:prSet/>
      <dgm:spPr/>
      <dgm:t>
        <a:bodyPr/>
        <a:lstStyle/>
        <a:p>
          <a:endParaRPr lang="ru-RU"/>
        </a:p>
      </dgm:t>
    </dgm:pt>
    <dgm:pt modelId="{CA943908-4449-4404-916A-2A2F4A7BB67D}" type="sibTrans" cxnId="{24A2C1B4-66F6-44A9-B92F-6D105FD2273F}">
      <dgm:prSet/>
      <dgm:spPr/>
      <dgm:t>
        <a:bodyPr/>
        <a:lstStyle/>
        <a:p>
          <a:endParaRPr lang="ru-RU"/>
        </a:p>
      </dgm:t>
    </dgm:pt>
    <dgm:pt modelId="{21B16667-00C1-4F30-9691-F29440836C31}">
      <dgm:prSet custT="1"/>
      <dgm:spPr/>
      <dgm:t>
        <a:bodyPr/>
        <a:lstStyle/>
        <a:p>
          <a:pPr algn="ctr" rtl="0"/>
          <a:r>
            <a:rPr lang="en-US" sz="1800" b="1" dirty="0" smtClean="0">
              <a:solidFill>
                <a:schemeClr val="bg1"/>
              </a:solidFill>
            </a:rPr>
            <a:t>III. </a:t>
          </a:r>
          <a:r>
            <a:rPr lang="ru-RU" sz="1800" b="1" dirty="0" smtClean="0">
              <a:solidFill>
                <a:schemeClr val="bg1"/>
              </a:solidFill>
            </a:rPr>
            <a:t>Введение в эксплуатацию передвижного маммографического аппарата, закупленного для нужд государственного учреждения здравоохранения «Областной клинический онкологический диспансер», что позволит проводить исследования жителей отдаленных сельских районов </a:t>
          </a:r>
          <a:endParaRPr lang="ru-RU" sz="1800" b="1" dirty="0">
            <a:solidFill>
              <a:schemeClr val="bg1"/>
            </a:solidFill>
          </a:endParaRPr>
        </a:p>
      </dgm:t>
    </dgm:pt>
    <dgm:pt modelId="{74013F83-94A1-458D-A66E-2D8C9FC71847}" type="parTrans" cxnId="{F4BFB8D0-E772-4867-A73C-924CC32BFD5B}">
      <dgm:prSet/>
      <dgm:spPr/>
      <dgm:t>
        <a:bodyPr/>
        <a:lstStyle/>
        <a:p>
          <a:endParaRPr lang="ru-RU"/>
        </a:p>
      </dgm:t>
    </dgm:pt>
    <dgm:pt modelId="{03A88911-4ACB-423B-8257-BCF72D79D7FE}" type="sibTrans" cxnId="{F4BFB8D0-E772-4867-A73C-924CC32BFD5B}">
      <dgm:prSet/>
      <dgm:spPr/>
      <dgm:t>
        <a:bodyPr/>
        <a:lstStyle/>
        <a:p>
          <a:endParaRPr lang="ru-RU"/>
        </a:p>
      </dgm:t>
    </dgm:pt>
    <dgm:pt modelId="{DD15E8A1-E68E-405E-8E95-43C7E44C7C6F}">
      <dgm:prSet/>
      <dgm:spPr/>
      <dgm:t>
        <a:bodyPr/>
        <a:lstStyle/>
        <a:p>
          <a:pPr algn="l" rtl="0"/>
          <a:endParaRPr lang="ru-RU" sz="1200" dirty="0"/>
        </a:p>
      </dgm:t>
    </dgm:pt>
    <dgm:pt modelId="{697AD73E-D686-44E5-A3A4-ED2D5C915AAD}" type="parTrans" cxnId="{C844A4FE-773A-44C4-9BF4-2D81F131A10F}">
      <dgm:prSet/>
      <dgm:spPr/>
      <dgm:t>
        <a:bodyPr/>
        <a:lstStyle/>
        <a:p>
          <a:endParaRPr lang="ru-RU"/>
        </a:p>
      </dgm:t>
    </dgm:pt>
    <dgm:pt modelId="{EAFC10B6-803B-484C-8A9B-60A3E8FEF3C3}" type="sibTrans" cxnId="{C844A4FE-773A-44C4-9BF4-2D81F131A10F}">
      <dgm:prSet/>
      <dgm:spPr/>
      <dgm:t>
        <a:bodyPr/>
        <a:lstStyle/>
        <a:p>
          <a:endParaRPr lang="ru-RU"/>
        </a:p>
      </dgm:t>
    </dgm:pt>
    <dgm:pt modelId="{921B2AC3-0C25-42E6-8A1C-380486351942}" type="pres">
      <dgm:prSet presAssocID="{1F95ED63-DD9D-463A-B396-DC4F187C81F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7D5DC0-1AED-48CC-A14E-84E4902DFF85}" type="pres">
      <dgm:prSet presAssocID="{FB441022-C04B-48EC-9698-72C616E799E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214E56-676D-441A-8319-F7DD977B0083}" type="pres">
      <dgm:prSet presAssocID="{36E2BEA1-3C3F-4A17-B9EB-BD0E315CC480}" presName="sibTrans" presStyleLbl="sibTrans2D1" presStyleIdx="0" presStyleCnt="2"/>
      <dgm:spPr/>
      <dgm:t>
        <a:bodyPr/>
        <a:lstStyle/>
        <a:p>
          <a:endParaRPr lang="ru-RU"/>
        </a:p>
      </dgm:t>
    </dgm:pt>
    <dgm:pt modelId="{00C01CF8-5EF7-42ED-93E1-071417D77AF0}" type="pres">
      <dgm:prSet presAssocID="{36E2BEA1-3C3F-4A17-B9EB-BD0E315CC480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DF43C94F-DB3B-472C-BD8E-544F812EBDE4}" type="pres">
      <dgm:prSet presAssocID="{99D4C267-508E-44DA-9E6C-90646BF5CFB9}" presName="node" presStyleLbl="node1" presStyleIdx="1" presStyleCnt="3" custScaleX="1144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0D3BFF-8C5E-4BB6-B768-D201CB06A824}" type="pres">
      <dgm:prSet presAssocID="{CA943908-4449-4404-916A-2A2F4A7BB67D}" presName="sibTrans" presStyleLbl="sibTrans2D1" presStyleIdx="1" presStyleCnt="2"/>
      <dgm:spPr/>
      <dgm:t>
        <a:bodyPr/>
        <a:lstStyle/>
        <a:p>
          <a:endParaRPr lang="ru-RU"/>
        </a:p>
      </dgm:t>
    </dgm:pt>
    <dgm:pt modelId="{FC8FAB7F-9D3A-4BBE-B951-49899AC6757C}" type="pres">
      <dgm:prSet presAssocID="{CA943908-4449-4404-916A-2A2F4A7BB67D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76609F7B-F063-4593-B0A5-7FEF5DD391F9}" type="pres">
      <dgm:prSet presAssocID="{21B16667-00C1-4F30-9691-F29440836C3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525227-A4B9-4C9C-811C-3B285E07CB0B}" type="presOf" srcId="{DD15E8A1-E68E-405E-8E95-43C7E44C7C6F}" destId="{76609F7B-F063-4593-B0A5-7FEF5DD391F9}" srcOrd="0" destOrd="1" presId="urn:microsoft.com/office/officeart/2005/8/layout/process1"/>
    <dgm:cxn modelId="{FBF4EC1C-27C2-494B-B426-EC9D94486FF4}" type="presOf" srcId="{21B16667-00C1-4F30-9691-F29440836C31}" destId="{76609F7B-F063-4593-B0A5-7FEF5DD391F9}" srcOrd="0" destOrd="0" presId="urn:microsoft.com/office/officeart/2005/8/layout/process1"/>
    <dgm:cxn modelId="{EE8E7264-672D-4002-865E-B8F9679B7E17}" type="presOf" srcId="{1F95ED63-DD9D-463A-B396-DC4F187C81FB}" destId="{921B2AC3-0C25-42E6-8A1C-380486351942}" srcOrd="0" destOrd="0" presId="urn:microsoft.com/office/officeart/2005/8/layout/process1"/>
    <dgm:cxn modelId="{F4BFB8D0-E772-4867-A73C-924CC32BFD5B}" srcId="{1F95ED63-DD9D-463A-B396-DC4F187C81FB}" destId="{21B16667-00C1-4F30-9691-F29440836C31}" srcOrd="2" destOrd="0" parTransId="{74013F83-94A1-458D-A66E-2D8C9FC71847}" sibTransId="{03A88911-4ACB-423B-8257-BCF72D79D7FE}"/>
    <dgm:cxn modelId="{16BEE75B-D7B2-4345-8992-7DB7F20CE105}" srcId="{1F95ED63-DD9D-463A-B396-DC4F187C81FB}" destId="{FB441022-C04B-48EC-9698-72C616E799E8}" srcOrd="0" destOrd="0" parTransId="{1A0C1353-77D1-4CC8-A5E4-A46D29314447}" sibTransId="{36E2BEA1-3C3F-4A17-B9EB-BD0E315CC480}"/>
    <dgm:cxn modelId="{900C1FAE-3873-4809-A08C-E0F4A091034F}" type="presOf" srcId="{36E2BEA1-3C3F-4A17-B9EB-BD0E315CC480}" destId="{8F214E56-676D-441A-8319-F7DD977B0083}" srcOrd="0" destOrd="0" presId="urn:microsoft.com/office/officeart/2005/8/layout/process1"/>
    <dgm:cxn modelId="{A792A59A-B508-4293-9132-9BD00351D598}" type="presOf" srcId="{99D4C267-508E-44DA-9E6C-90646BF5CFB9}" destId="{DF43C94F-DB3B-472C-BD8E-544F812EBDE4}" srcOrd="0" destOrd="0" presId="urn:microsoft.com/office/officeart/2005/8/layout/process1"/>
    <dgm:cxn modelId="{24A2C1B4-66F6-44A9-B92F-6D105FD2273F}" srcId="{1F95ED63-DD9D-463A-B396-DC4F187C81FB}" destId="{99D4C267-508E-44DA-9E6C-90646BF5CFB9}" srcOrd="1" destOrd="0" parTransId="{E12C1950-34B4-4B30-925B-FC11D97C9216}" sibTransId="{CA943908-4449-4404-916A-2A2F4A7BB67D}"/>
    <dgm:cxn modelId="{662C5B9E-2AAB-4D50-8A79-3FF85812DFE6}" type="presOf" srcId="{CA943908-4449-4404-916A-2A2F4A7BB67D}" destId="{FC8FAB7F-9D3A-4BBE-B951-49899AC6757C}" srcOrd="1" destOrd="0" presId="urn:microsoft.com/office/officeart/2005/8/layout/process1"/>
    <dgm:cxn modelId="{812B6ADD-1575-47F4-92C8-0C8A21BCAA88}" type="presOf" srcId="{36E2BEA1-3C3F-4A17-B9EB-BD0E315CC480}" destId="{00C01CF8-5EF7-42ED-93E1-071417D77AF0}" srcOrd="1" destOrd="0" presId="urn:microsoft.com/office/officeart/2005/8/layout/process1"/>
    <dgm:cxn modelId="{96D5C411-39BF-4EAC-B3E5-14D5F3F689FA}" type="presOf" srcId="{CA943908-4449-4404-916A-2A2F4A7BB67D}" destId="{A30D3BFF-8C5E-4BB6-B768-D201CB06A824}" srcOrd="0" destOrd="0" presId="urn:microsoft.com/office/officeart/2005/8/layout/process1"/>
    <dgm:cxn modelId="{C844A4FE-773A-44C4-9BF4-2D81F131A10F}" srcId="{21B16667-00C1-4F30-9691-F29440836C31}" destId="{DD15E8A1-E68E-405E-8E95-43C7E44C7C6F}" srcOrd="0" destOrd="0" parTransId="{697AD73E-D686-44E5-A3A4-ED2D5C915AAD}" sibTransId="{EAFC10B6-803B-484C-8A9B-60A3E8FEF3C3}"/>
    <dgm:cxn modelId="{201D161B-3744-4CBF-AB9E-6C59E8B58135}" type="presOf" srcId="{FB441022-C04B-48EC-9698-72C616E799E8}" destId="{2A7D5DC0-1AED-48CC-A14E-84E4902DFF85}" srcOrd="0" destOrd="0" presId="urn:microsoft.com/office/officeart/2005/8/layout/process1"/>
    <dgm:cxn modelId="{5E489BA0-6DCC-4CFD-8CE6-5D67D47AD2C4}" type="presParOf" srcId="{921B2AC3-0C25-42E6-8A1C-380486351942}" destId="{2A7D5DC0-1AED-48CC-A14E-84E4902DFF85}" srcOrd="0" destOrd="0" presId="urn:microsoft.com/office/officeart/2005/8/layout/process1"/>
    <dgm:cxn modelId="{80C863C8-793A-41D7-8EC3-6D3D1110E60A}" type="presParOf" srcId="{921B2AC3-0C25-42E6-8A1C-380486351942}" destId="{8F214E56-676D-441A-8319-F7DD977B0083}" srcOrd="1" destOrd="0" presId="urn:microsoft.com/office/officeart/2005/8/layout/process1"/>
    <dgm:cxn modelId="{02839D97-8E76-42F7-818E-5282196BC58D}" type="presParOf" srcId="{8F214E56-676D-441A-8319-F7DD977B0083}" destId="{00C01CF8-5EF7-42ED-93E1-071417D77AF0}" srcOrd="0" destOrd="0" presId="urn:microsoft.com/office/officeart/2005/8/layout/process1"/>
    <dgm:cxn modelId="{F535D86B-4EA8-4B3C-9AD3-121AB7928D34}" type="presParOf" srcId="{921B2AC3-0C25-42E6-8A1C-380486351942}" destId="{DF43C94F-DB3B-472C-BD8E-544F812EBDE4}" srcOrd="2" destOrd="0" presId="urn:microsoft.com/office/officeart/2005/8/layout/process1"/>
    <dgm:cxn modelId="{03C31024-D6B4-45C3-9716-441A9A06C096}" type="presParOf" srcId="{921B2AC3-0C25-42E6-8A1C-380486351942}" destId="{A30D3BFF-8C5E-4BB6-B768-D201CB06A824}" srcOrd="3" destOrd="0" presId="urn:microsoft.com/office/officeart/2005/8/layout/process1"/>
    <dgm:cxn modelId="{C1855BC5-1308-4700-BC52-A52A952CD89E}" type="presParOf" srcId="{A30D3BFF-8C5E-4BB6-B768-D201CB06A824}" destId="{FC8FAB7F-9D3A-4BBE-B951-49899AC6757C}" srcOrd="0" destOrd="0" presId="urn:microsoft.com/office/officeart/2005/8/layout/process1"/>
    <dgm:cxn modelId="{A06BB925-FFF0-4AE4-8976-2F66B5E48223}" type="presParOf" srcId="{921B2AC3-0C25-42E6-8A1C-380486351942}" destId="{76609F7B-F063-4593-B0A5-7FEF5DD391F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A8388C3-F64F-46B5-B5A6-75ADDF85DA0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0F73D18-3E17-4E14-8FB5-2C54B74A0ABD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IV.  </a:t>
          </a:r>
          <a:r>
            <a:rPr lang="ru-RU" b="1" dirty="0" smtClean="0">
              <a:solidFill>
                <a:schemeClr val="bg1"/>
              </a:solidFill>
            </a:rPr>
            <a:t>Организация работы 3-х амбулаторных кабинетов паллиативной помощи и дополнительно двух выездных бригад специалистов по паллиативной помощи на базе ГУЗ «Городская клиническая больница №10» и ГУЗ СО «Саратовская районная больница» </a:t>
          </a:r>
          <a:endParaRPr lang="ru-RU" b="1" dirty="0">
            <a:solidFill>
              <a:schemeClr val="bg1"/>
            </a:solidFill>
          </a:endParaRPr>
        </a:p>
      </dgm:t>
    </dgm:pt>
    <dgm:pt modelId="{791674E3-1297-4DDC-9BB1-FA7CB625954B}" type="parTrans" cxnId="{1346F89F-D97B-4AA1-BF80-286F08114FBB}">
      <dgm:prSet/>
      <dgm:spPr/>
      <dgm:t>
        <a:bodyPr/>
        <a:lstStyle/>
        <a:p>
          <a:endParaRPr lang="ru-RU"/>
        </a:p>
      </dgm:t>
    </dgm:pt>
    <dgm:pt modelId="{F99EA178-30AE-4EA0-B70E-4FF8DB32E341}" type="sibTrans" cxnId="{1346F89F-D97B-4AA1-BF80-286F08114FBB}">
      <dgm:prSet/>
      <dgm:spPr/>
      <dgm:t>
        <a:bodyPr/>
        <a:lstStyle/>
        <a:p>
          <a:endParaRPr lang="ru-RU"/>
        </a:p>
      </dgm:t>
    </dgm:pt>
    <dgm:pt modelId="{B98AEF24-B543-41AD-B600-1EA419C9F207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V.  </a:t>
          </a:r>
          <a:r>
            <a:rPr lang="ru-RU" b="1" dirty="0" smtClean="0">
              <a:solidFill>
                <a:schemeClr val="bg1"/>
              </a:solidFill>
            </a:rPr>
            <a:t>Оказание медицинской помощи детям с неизлечимой тяжелой патологией на базе паллиативного отделения (</a:t>
          </a:r>
          <a:r>
            <a:rPr lang="ru-RU" b="1" dirty="0" smtClean="0">
              <a:solidFill>
                <a:schemeClr val="bg1"/>
              </a:solidFill>
            </a:rPr>
            <a:t>15 </a:t>
          </a:r>
          <a:r>
            <a:rPr lang="ru-RU" b="1" dirty="0" smtClean="0">
              <a:solidFill>
                <a:schemeClr val="bg1"/>
              </a:solidFill>
            </a:rPr>
            <a:t>коек) на базе государственного учреждения здравоохранения «Энгельсская детская клиническая больница» </a:t>
          </a:r>
          <a:r>
            <a:rPr lang="ru-RU" dirty="0" smtClean="0"/>
            <a:t> </a:t>
          </a:r>
          <a:endParaRPr lang="ru-RU" dirty="0"/>
        </a:p>
      </dgm:t>
    </dgm:pt>
    <dgm:pt modelId="{76D30CFF-7F67-4715-B3D0-24DE96C4101D}" type="parTrans" cxnId="{AFDC289F-6B8C-49DF-85F3-3CE6431B6CCF}">
      <dgm:prSet/>
      <dgm:spPr/>
      <dgm:t>
        <a:bodyPr/>
        <a:lstStyle/>
        <a:p>
          <a:endParaRPr lang="ru-RU"/>
        </a:p>
      </dgm:t>
    </dgm:pt>
    <dgm:pt modelId="{88B16C15-2DB2-482E-8371-4ABC432D21F6}" type="sibTrans" cxnId="{AFDC289F-6B8C-49DF-85F3-3CE6431B6CCF}">
      <dgm:prSet/>
      <dgm:spPr/>
      <dgm:t>
        <a:bodyPr/>
        <a:lstStyle/>
        <a:p>
          <a:endParaRPr lang="ru-RU"/>
        </a:p>
      </dgm:t>
    </dgm:pt>
    <dgm:pt modelId="{F19609E2-B14B-469A-B1FB-64224D7E9059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VI. </a:t>
          </a:r>
          <a:r>
            <a:rPr lang="ru-RU" b="1" dirty="0" smtClean="0">
              <a:solidFill>
                <a:schemeClr val="bg1"/>
              </a:solidFill>
            </a:rPr>
            <a:t>Совершенствование работы выездной патронажной службы, организованной на базе ГУЗ «Саратовская городская детская больница № 7», с целью осуществления комплексной поддержки больного ребенка и его семьи</a:t>
          </a:r>
          <a:endParaRPr lang="ru-RU" b="1" dirty="0">
            <a:solidFill>
              <a:schemeClr val="bg1"/>
            </a:solidFill>
          </a:endParaRPr>
        </a:p>
      </dgm:t>
    </dgm:pt>
    <dgm:pt modelId="{C06D0FAA-3A14-485D-B1ED-BDE286AF8B45}" type="parTrans" cxnId="{BF06251B-041B-4D8D-91BC-0762D981C98F}">
      <dgm:prSet/>
      <dgm:spPr/>
      <dgm:t>
        <a:bodyPr/>
        <a:lstStyle/>
        <a:p>
          <a:endParaRPr lang="ru-RU"/>
        </a:p>
      </dgm:t>
    </dgm:pt>
    <dgm:pt modelId="{1D20AD0C-8CEC-47BE-BE21-677E73447FAB}" type="sibTrans" cxnId="{BF06251B-041B-4D8D-91BC-0762D981C98F}">
      <dgm:prSet/>
      <dgm:spPr/>
      <dgm:t>
        <a:bodyPr/>
        <a:lstStyle/>
        <a:p>
          <a:endParaRPr lang="ru-RU"/>
        </a:p>
      </dgm:t>
    </dgm:pt>
    <dgm:pt modelId="{BCDEAB81-59CC-4255-AE91-CE52F7F6E396}" type="pres">
      <dgm:prSet presAssocID="{3A8388C3-F64F-46B5-B5A6-75ADDF85DA0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2E2E6C-C83C-4D28-A2B1-97852D5DC16B}" type="pres">
      <dgm:prSet presAssocID="{90F73D18-3E17-4E14-8FB5-2C54B74A0AB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929036-2AD1-4EB1-92F9-9669D5671EB6}" type="pres">
      <dgm:prSet presAssocID="{F99EA178-30AE-4EA0-B70E-4FF8DB32E341}" presName="sibTrans" presStyleLbl="sibTrans2D1" presStyleIdx="0" presStyleCnt="2"/>
      <dgm:spPr/>
      <dgm:t>
        <a:bodyPr/>
        <a:lstStyle/>
        <a:p>
          <a:endParaRPr lang="ru-RU"/>
        </a:p>
      </dgm:t>
    </dgm:pt>
    <dgm:pt modelId="{48296A84-19EF-4623-BB92-637A64141FC5}" type="pres">
      <dgm:prSet presAssocID="{F99EA178-30AE-4EA0-B70E-4FF8DB32E341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DD005B1D-4ECD-448D-A37D-C10120028AC0}" type="pres">
      <dgm:prSet presAssocID="{B98AEF24-B543-41AD-B600-1EA419C9F20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BD0A1A-D4A2-4856-B5E4-2B1501070B25}" type="pres">
      <dgm:prSet presAssocID="{88B16C15-2DB2-482E-8371-4ABC432D21F6}" presName="sibTrans" presStyleLbl="sibTrans2D1" presStyleIdx="1" presStyleCnt="2"/>
      <dgm:spPr/>
      <dgm:t>
        <a:bodyPr/>
        <a:lstStyle/>
        <a:p>
          <a:endParaRPr lang="ru-RU"/>
        </a:p>
      </dgm:t>
    </dgm:pt>
    <dgm:pt modelId="{183FB9FF-10DA-432C-AF79-4DB7EB2031E0}" type="pres">
      <dgm:prSet presAssocID="{88B16C15-2DB2-482E-8371-4ABC432D21F6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E9517500-784F-4F42-8052-8A18A0756757}" type="pres">
      <dgm:prSet presAssocID="{F19609E2-B14B-469A-B1FB-64224D7E905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7FCADC-2B16-49B1-B98B-DE11A863ABB0}" type="presOf" srcId="{F99EA178-30AE-4EA0-B70E-4FF8DB32E341}" destId="{48296A84-19EF-4623-BB92-637A64141FC5}" srcOrd="1" destOrd="0" presId="urn:microsoft.com/office/officeart/2005/8/layout/process1"/>
    <dgm:cxn modelId="{BF06251B-041B-4D8D-91BC-0762D981C98F}" srcId="{3A8388C3-F64F-46B5-B5A6-75ADDF85DA0F}" destId="{F19609E2-B14B-469A-B1FB-64224D7E9059}" srcOrd="2" destOrd="0" parTransId="{C06D0FAA-3A14-485D-B1ED-BDE286AF8B45}" sibTransId="{1D20AD0C-8CEC-47BE-BE21-677E73447FAB}"/>
    <dgm:cxn modelId="{AFDC289F-6B8C-49DF-85F3-3CE6431B6CCF}" srcId="{3A8388C3-F64F-46B5-B5A6-75ADDF85DA0F}" destId="{B98AEF24-B543-41AD-B600-1EA419C9F207}" srcOrd="1" destOrd="0" parTransId="{76D30CFF-7F67-4715-B3D0-24DE96C4101D}" sibTransId="{88B16C15-2DB2-482E-8371-4ABC432D21F6}"/>
    <dgm:cxn modelId="{D59EF9A8-7FA2-44B9-A888-F7F349668A7B}" type="presOf" srcId="{F19609E2-B14B-469A-B1FB-64224D7E9059}" destId="{E9517500-784F-4F42-8052-8A18A0756757}" srcOrd="0" destOrd="0" presId="urn:microsoft.com/office/officeart/2005/8/layout/process1"/>
    <dgm:cxn modelId="{CCEE92A1-2BF1-4FCB-999E-6AA26D353D55}" type="presOf" srcId="{B98AEF24-B543-41AD-B600-1EA419C9F207}" destId="{DD005B1D-4ECD-448D-A37D-C10120028AC0}" srcOrd="0" destOrd="0" presId="urn:microsoft.com/office/officeart/2005/8/layout/process1"/>
    <dgm:cxn modelId="{11F1DAFE-3A2C-4864-B499-93CF539F4FAC}" type="presOf" srcId="{88B16C15-2DB2-482E-8371-4ABC432D21F6}" destId="{183FB9FF-10DA-432C-AF79-4DB7EB2031E0}" srcOrd="1" destOrd="0" presId="urn:microsoft.com/office/officeart/2005/8/layout/process1"/>
    <dgm:cxn modelId="{9282EA89-4AB7-4C70-BB1B-296AF9174B37}" type="presOf" srcId="{90F73D18-3E17-4E14-8FB5-2C54B74A0ABD}" destId="{6B2E2E6C-C83C-4D28-A2B1-97852D5DC16B}" srcOrd="0" destOrd="0" presId="urn:microsoft.com/office/officeart/2005/8/layout/process1"/>
    <dgm:cxn modelId="{301AF6A6-F95C-4F40-A1E4-6F97476FA449}" type="presOf" srcId="{88B16C15-2DB2-482E-8371-4ABC432D21F6}" destId="{D5BD0A1A-D4A2-4856-B5E4-2B1501070B25}" srcOrd="0" destOrd="0" presId="urn:microsoft.com/office/officeart/2005/8/layout/process1"/>
    <dgm:cxn modelId="{AA1C91C3-B36A-4FC9-9B95-F992BC565548}" type="presOf" srcId="{F99EA178-30AE-4EA0-B70E-4FF8DB32E341}" destId="{6F929036-2AD1-4EB1-92F9-9669D5671EB6}" srcOrd="0" destOrd="0" presId="urn:microsoft.com/office/officeart/2005/8/layout/process1"/>
    <dgm:cxn modelId="{490307D3-6F7F-4FC0-B9E3-AF11A63B3C53}" type="presOf" srcId="{3A8388C3-F64F-46B5-B5A6-75ADDF85DA0F}" destId="{BCDEAB81-59CC-4255-AE91-CE52F7F6E396}" srcOrd="0" destOrd="0" presId="urn:microsoft.com/office/officeart/2005/8/layout/process1"/>
    <dgm:cxn modelId="{1346F89F-D97B-4AA1-BF80-286F08114FBB}" srcId="{3A8388C3-F64F-46B5-B5A6-75ADDF85DA0F}" destId="{90F73D18-3E17-4E14-8FB5-2C54B74A0ABD}" srcOrd="0" destOrd="0" parTransId="{791674E3-1297-4DDC-9BB1-FA7CB625954B}" sibTransId="{F99EA178-30AE-4EA0-B70E-4FF8DB32E341}"/>
    <dgm:cxn modelId="{42208DB8-4A89-4CFE-84CF-516895ABD7CA}" type="presParOf" srcId="{BCDEAB81-59CC-4255-AE91-CE52F7F6E396}" destId="{6B2E2E6C-C83C-4D28-A2B1-97852D5DC16B}" srcOrd="0" destOrd="0" presId="urn:microsoft.com/office/officeart/2005/8/layout/process1"/>
    <dgm:cxn modelId="{C4054382-2CE3-4620-8573-0115024ECCE1}" type="presParOf" srcId="{BCDEAB81-59CC-4255-AE91-CE52F7F6E396}" destId="{6F929036-2AD1-4EB1-92F9-9669D5671EB6}" srcOrd="1" destOrd="0" presId="urn:microsoft.com/office/officeart/2005/8/layout/process1"/>
    <dgm:cxn modelId="{84953761-638C-442E-ACF4-2C7425F7EC81}" type="presParOf" srcId="{6F929036-2AD1-4EB1-92F9-9669D5671EB6}" destId="{48296A84-19EF-4623-BB92-637A64141FC5}" srcOrd="0" destOrd="0" presId="urn:microsoft.com/office/officeart/2005/8/layout/process1"/>
    <dgm:cxn modelId="{976DAC18-66D2-465D-A759-2BB1EEDE64C8}" type="presParOf" srcId="{BCDEAB81-59CC-4255-AE91-CE52F7F6E396}" destId="{DD005B1D-4ECD-448D-A37D-C10120028AC0}" srcOrd="2" destOrd="0" presId="urn:microsoft.com/office/officeart/2005/8/layout/process1"/>
    <dgm:cxn modelId="{BEAC4C4D-5361-4AB3-A066-18478163A37C}" type="presParOf" srcId="{BCDEAB81-59CC-4255-AE91-CE52F7F6E396}" destId="{D5BD0A1A-D4A2-4856-B5E4-2B1501070B25}" srcOrd="3" destOrd="0" presId="urn:microsoft.com/office/officeart/2005/8/layout/process1"/>
    <dgm:cxn modelId="{5604973F-A536-474C-B581-C3F2C7DCACA0}" type="presParOf" srcId="{D5BD0A1A-D4A2-4856-B5E4-2B1501070B25}" destId="{183FB9FF-10DA-432C-AF79-4DB7EB2031E0}" srcOrd="0" destOrd="0" presId="urn:microsoft.com/office/officeart/2005/8/layout/process1"/>
    <dgm:cxn modelId="{27375B26-BFAF-41EE-B0B5-8A9011577106}" type="presParOf" srcId="{BCDEAB81-59CC-4255-AE91-CE52F7F6E396}" destId="{E9517500-784F-4F42-8052-8A18A075675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7396AD3-29CB-40DE-B1AC-F30365685CFF}">
      <dsp:nvSpPr>
        <dsp:cNvPr id="0" name=""/>
        <dsp:cNvSpPr/>
      </dsp:nvSpPr>
      <dsp:spPr>
        <a:xfrm>
          <a:off x="929" y="0"/>
          <a:ext cx="3419023" cy="461708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Разработка региональной программы </a:t>
          </a:r>
          <a:r>
            <a:rPr lang="ru-RU" sz="1800" b="1" i="1" kern="1200" dirty="0" smtClean="0"/>
            <a:t>«Развитие онкологической помощи в Саратовской области»</a:t>
          </a:r>
          <a:r>
            <a:rPr lang="ru-RU" sz="1800" kern="1200" dirty="0" smtClean="0"/>
            <a:t> на период до 2025 года</a:t>
          </a:r>
          <a:endParaRPr lang="ru-RU" sz="1800" kern="1200" dirty="0"/>
        </a:p>
      </dsp:txBody>
      <dsp:txXfrm>
        <a:off x="929" y="1846832"/>
        <a:ext cx="3419023" cy="1846832"/>
      </dsp:txXfrm>
    </dsp:sp>
    <dsp:sp modelId="{DBB0DDE3-A68E-41A8-B989-91B7CDFA14D3}">
      <dsp:nvSpPr>
        <dsp:cNvPr id="0" name=""/>
        <dsp:cNvSpPr/>
      </dsp:nvSpPr>
      <dsp:spPr>
        <a:xfrm>
          <a:off x="941697" y="435862"/>
          <a:ext cx="1537487" cy="121981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F3C69F-DFE3-4F29-9E63-C53EB624CC90}">
      <dsp:nvSpPr>
        <dsp:cNvPr id="0" name=""/>
        <dsp:cNvSpPr/>
      </dsp:nvSpPr>
      <dsp:spPr>
        <a:xfrm>
          <a:off x="3522524" y="0"/>
          <a:ext cx="3999369" cy="461708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Разработка правил финансового обеспечения реализации мероприятий по совершенствованию медпомощи больным с онкологическими заболеваниями, в том числе обеспечения закупки наркотических </a:t>
          </a:r>
          <a:r>
            <a:rPr lang="ru-RU" sz="1600" b="1" i="1" kern="1200" dirty="0" smtClean="0"/>
            <a:t>лекарственных препаратов и оборудования </a:t>
          </a:r>
          <a:r>
            <a:rPr lang="ru-RU" sz="1600" kern="1200" dirty="0" smtClean="0"/>
            <a:t>для оказания паллиативной помощи на дому</a:t>
          </a:r>
          <a:endParaRPr lang="ru-RU" sz="1600" kern="1200" dirty="0"/>
        </a:p>
      </dsp:txBody>
      <dsp:txXfrm>
        <a:off x="3522524" y="1846832"/>
        <a:ext cx="3999369" cy="1846832"/>
      </dsp:txXfrm>
    </dsp:sp>
    <dsp:sp modelId="{FBE758C8-198D-4986-B1D5-4818E563F87E}">
      <dsp:nvSpPr>
        <dsp:cNvPr id="0" name=""/>
        <dsp:cNvSpPr/>
      </dsp:nvSpPr>
      <dsp:spPr>
        <a:xfrm>
          <a:off x="4753465" y="435862"/>
          <a:ext cx="1537487" cy="121981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90EAD8-9524-4F3E-BE42-54E2AAC69B33}">
      <dsp:nvSpPr>
        <dsp:cNvPr id="0" name=""/>
        <dsp:cNvSpPr/>
      </dsp:nvSpPr>
      <dsp:spPr>
        <a:xfrm>
          <a:off x="7624464" y="0"/>
          <a:ext cx="3419023" cy="461708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Актуализация порядка проведения </a:t>
          </a:r>
          <a:r>
            <a:rPr lang="ru-RU" sz="2100" b="1" i="1" kern="1200" dirty="0" smtClean="0"/>
            <a:t>диспансеризации</a:t>
          </a:r>
          <a:r>
            <a:rPr lang="ru-RU" sz="2100" kern="1200" dirty="0" smtClean="0"/>
            <a:t> определенных групп взрослого населения</a:t>
          </a:r>
          <a:endParaRPr lang="ru-RU" sz="2100" kern="1200" dirty="0"/>
        </a:p>
      </dsp:txBody>
      <dsp:txXfrm>
        <a:off x="7624464" y="1846832"/>
        <a:ext cx="3419023" cy="1846832"/>
      </dsp:txXfrm>
    </dsp:sp>
    <dsp:sp modelId="{0AA9C399-83C6-4FCE-A226-EEA608285EC0}">
      <dsp:nvSpPr>
        <dsp:cNvPr id="0" name=""/>
        <dsp:cNvSpPr/>
      </dsp:nvSpPr>
      <dsp:spPr>
        <a:xfrm>
          <a:off x="8565232" y="383911"/>
          <a:ext cx="1537487" cy="132371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170C1B-57DD-4680-A5D5-EE75A478281B}">
      <dsp:nvSpPr>
        <dsp:cNvPr id="0" name=""/>
        <dsp:cNvSpPr/>
      </dsp:nvSpPr>
      <dsp:spPr>
        <a:xfrm>
          <a:off x="441776" y="3693664"/>
          <a:ext cx="10160864" cy="692562"/>
        </a:xfrm>
        <a:prstGeom prst="leftRightArrow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F31B275-28B8-4E9F-A778-4BB2B3E2623F}">
      <dsp:nvSpPr>
        <dsp:cNvPr id="0" name=""/>
        <dsp:cNvSpPr/>
      </dsp:nvSpPr>
      <dsp:spPr>
        <a:xfrm rot="10800000">
          <a:off x="710182" y="180810"/>
          <a:ext cx="9200347" cy="1067076"/>
        </a:xfrm>
        <a:prstGeom prst="homePlate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9764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Разработка </a:t>
          </a:r>
          <a:r>
            <a:rPr lang="ru-RU" sz="1800" b="1" i="1" kern="1200" dirty="0" smtClean="0"/>
            <a:t>методических материалов </a:t>
          </a:r>
          <a:r>
            <a:rPr lang="ru-RU" sz="1800" kern="1200" dirty="0" smtClean="0"/>
            <a:t>по профилактике и раннему выявлению онкологических заболеваний для врачей общей практики, семейных врачей, участковых терапевтов, специалистов кабинетов и отделений медицинской профилактики неинфекционных заболеваний </a:t>
          </a:r>
          <a:endParaRPr lang="ru-RU" sz="1800" kern="1200" dirty="0"/>
        </a:p>
      </dsp:txBody>
      <dsp:txXfrm rot="10800000">
        <a:off x="710182" y="180810"/>
        <a:ext cx="9200347" cy="1067076"/>
      </dsp:txXfrm>
    </dsp:sp>
    <dsp:sp modelId="{04947458-E8E8-43D1-B944-F729A11BFA01}">
      <dsp:nvSpPr>
        <dsp:cNvPr id="0" name=""/>
        <dsp:cNvSpPr/>
      </dsp:nvSpPr>
      <dsp:spPr>
        <a:xfrm>
          <a:off x="57085" y="2787"/>
          <a:ext cx="1360095" cy="136009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F0333B-83D7-424A-A82A-4221A455D19E}">
      <dsp:nvSpPr>
        <dsp:cNvPr id="0" name=""/>
        <dsp:cNvSpPr/>
      </dsp:nvSpPr>
      <dsp:spPr>
        <a:xfrm rot="10800000">
          <a:off x="573768" y="1666963"/>
          <a:ext cx="9366464" cy="1273661"/>
        </a:xfrm>
        <a:prstGeom prst="homePlate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9764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Разработка макетов </a:t>
          </a:r>
          <a:r>
            <a:rPr lang="ru-RU" sz="2000" b="1" i="1" kern="1200" dirty="0" smtClean="0"/>
            <a:t>информационных материалов </a:t>
          </a:r>
          <a:r>
            <a:rPr lang="ru-RU" sz="2000" kern="1200" dirty="0" smtClean="0"/>
            <a:t>по профилактике онкологических заболеваний, о своевременном прохождении профилактических медицинских осмотров и диспансеризации среди населения региона </a:t>
          </a:r>
          <a:endParaRPr lang="ru-RU" sz="2000" kern="1200" dirty="0"/>
        </a:p>
      </dsp:txBody>
      <dsp:txXfrm rot="10800000">
        <a:off x="573768" y="1666963"/>
        <a:ext cx="9366464" cy="1273661"/>
      </dsp:txXfrm>
    </dsp:sp>
    <dsp:sp modelId="{C8AF570F-01E1-43AD-9D5E-6E62696AC44D}">
      <dsp:nvSpPr>
        <dsp:cNvPr id="0" name=""/>
        <dsp:cNvSpPr/>
      </dsp:nvSpPr>
      <dsp:spPr>
        <a:xfrm>
          <a:off x="68221" y="1603031"/>
          <a:ext cx="1360095" cy="136009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44B92C-0762-4BAE-ABEE-69B1EADFCCD5}">
      <dsp:nvSpPr>
        <dsp:cNvPr id="0" name=""/>
        <dsp:cNvSpPr/>
      </dsp:nvSpPr>
      <dsp:spPr>
        <a:xfrm rot="10800000">
          <a:off x="605196" y="3370404"/>
          <a:ext cx="9379382" cy="1170416"/>
        </a:xfrm>
        <a:prstGeom prst="homePlate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9764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Проведение </a:t>
          </a:r>
          <a:r>
            <a:rPr lang="ru-RU" sz="2000" b="1" i="1" kern="1200" dirty="0" smtClean="0"/>
            <a:t>областных семинаров </a:t>
          </a:r>
          <a:r>
            <a:rPr lang="ru-RU" sz="2000" kern="1200" dirty="0" smtClean="0"/>
            <a:t>по вопросам организации работы и взаимодействия онкологической и профилактической служб</a:t>
          </a:r>
          <a:endParaRPr lang="ru-RU" sz="2000" kern="1200" dirty="0"/>
        </a:p>
      </dsp:txBody>
      <dsp:txXfrm rot="10800000">
        <a:off x="605196" y="3370404"/>
        <a:ext cx="9379382" cy="1170416"/>
      </dsp:txXfrm>
    </dsp:sp>
    <dsp:sp modelId="{E0EC83DB-970E-4A3A-9940-84391957C3CD}">
      <dsp:nvSpPr>
        <dsp:cNvPr id="0" name=""/>
        <dsp:cNvSpPr/>
      </dsp:nvSpPr>
      <dsp:spPr>
        <a:xfrm>
          <a:off x="78775" y="3195591"/>
          <a:ext cx="1360095" cy="136009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4DCE834-0404-413E-ABFF-865F981356B6}">
      <dsp:nvSpPr>
        <dsp:cNvPr id="0" name=""/>
        <dsp:cNvSpPr/>
      </dsp:nvSpPr>
      <dsp:spPr>
        <a:xfrm>
          <a:off x="0" y="13402"/>
          <a:ext cx="10672273" cy="1160640"/>
        </a:xfrm>
        <a:prstGeom prst="roundRect">
          <a:avLst/>
        </a:prstGeom>
        <a:gradFill rotWithShape="0">
          <a:gsLst>
            <a:gs pos="1000">
              <a:schemeClr val="accent1">
                <a:tint val="66000"/>
                <a:satMod val="160000"/>
                <a:alpha val="25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</a:rPr>
            <a:t>Подготовка и повышение квалификации специалистов, оказывающих медицинскую помощь больным с онкологическими заболеваниями</a:t>
          </a:r>
          <a:r>
            <a:rPr lang="ru-RU" sz="2400" b="1" kern="1200" dirty="0" smtClean="0"/>
            <a:t> </a:t>
          </a:r>
          <a:endParaRPr lang="ru-RU" sz="2400" b="1" kern="1200" dirty="0"/>
        </a:p>
      </dsp:txBody>
      <dsp:txXfrm>
        <a:off x="0" y="13402"/>
        <a:ext cx="10672273" cy="1160640"/>
      </dsp:txXfrm>
    </dsp:sp>
    <dsp:sp modelId="{EE6D15EC-0808-44F9-9490-656588E934E2}">
      <dsp:nvSpPr>
        <dsp:cNvPr id="0" name=""/>
        <dsp:cNvSpPr/>
      </dsp:nvSpPr>
      <dsp:spPr>
        <a:xfrm>
          <a:off x="0" y="1352602"/>
          <a:ext cx="10672273" cy="1160640"/>
        </a:xfrm>
        <a:prstGeom prst="roundRect">
          <a:avLst/>
        </a:prstGeom>
        <a:gradFill rotWithShape="0">
          <a:gsLst>
            <a:gs pos="1000">
              <a:schemeClr val="accent1">
                <a:tint val="66000"/>
                <a:satMod val="160000"/>
                <a:alpha val="42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</a:rPr>
            <a:t>Определение потребности во врачах-специалистах и медицинских работниках со средним профессиональным образованием на основе анализа кадровых ресурсов и прогноза кадровой потребности на среднесрочный период (2019-2021 гг.) </a:t>
          </a:r>
          <a:endParaRPr lang="ru-RU" sz="2000" b="1" kern="1200" dirty="0">
            <a:solidFill>
              <a:schemeClr val="bg1"/>
            </a:solidFill>
          </a:endParaRPr>
        </a:p>
      </dsp:txBody>
      <dsp:txXfrm>
        <a:off x="0" y="1352602"/>
        <a:ext cx="10672273" cy="1160640"/>
      </dsp:txXfrm>
    </dsp:sp>
    <dsp:sp modelId="{A28CA5CF-8FC0-41F7-A44E-DBC917315946}">
      <dsp:nvSpPr>
        <dsp:cNvPr id="0" name=""/>
        <dsp:cNvSpPr/>
      </dsp:nvSpPr>
      <dsp:spPr>
        <a:xfrm>
          <a:off x="0" y="2691802"/>
          <a:ext cx="10672273" cy="1160640"/>
        </a:xfrm>
        <a:prstGeom prst="roundRect">
          <a:avLst/>
        </a:prstGeom>
        <a:gradFill rotWithShape="0">
          <a:gsLst>
            <a:gs pos="1000">
              <a:schemeClr val="tx1">
                <a:alpha val="29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cs typeface="Aharoni" pitchFamily="2" charset="-79"/>
            </a:rPr>
            <a:t>Разработка предложений по укреплению кадрового потенциала онкологической службы на среднесрочный период</a:t>
          </a:r>
          <a:r>
            <a:rPr lang="ru-RU" sz="1600" kern="1200" dirty="0" smtClean="0">
              <a:cs typeface="Aharoni" pitchFamily="2" charset="-79"/>
            </a:rPr>
            <a:t> </a:t>
          </a:r>
          <a:endParaRPr lang="ru-RU" sz="1600" kern="1200" dirty="0">
            <a:cs typeface="Aharoni" pitchFamily="2" charset="-79"/>
          </a:endParaRPr>
        </a:p>
      </dsp:txBody>
      <dsp:txXfrm>
        <a:off x="0" y="2691802"/>
        <a:ext cx="10672273" cy="1160640"/>
      </dsp:txXfrm>
    </dsp:sp>
    <dsp:sp modelId="{E365D9DC-5014-4B1E-8A03-CC06980C720F}">
      <dsp:nvSpPr>
        <dsp:cNvPr id="0" name=""/>
        <dsp:cNvSpPr/>
      </dsp:nvSpPr>
      <dsp:spPr>
        <a:xfrm>
          <a:off x="0" y="4031003"/>
          <a:ext cx="10672273" cy="1160640"/>
        </a:xfrm>
        <a:prstGeom prst="roundRect">
          <a:avLst/>
        </a:prstGeom>
        <a:gradFill rotWithShape="0">
          <a:gsLst>
            <a:gs pos="1000">
              <a:schemeClr val="accent1">
                <a:tint val="66000"/>
                <a:satMod val="160000"/>
                <a:alpha val="37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</a:rPr>
            <a:t>Совершенствование показателей и критериев работы в рамках «эффективного контракта» в медицинских организациях, оказывающих медицинскую помощь больным с онкологическими заболеваниями</a:t>
          </a:r>
          <a:endParaRPr lang="ru-RU" sz="2000" b="1" kern="1200" dirty="0">
            <a:solidFill>
              <a:schemeClr val="bg1"/>
            </a:solidFill>
          </a:endParaRPr>
        </a:p>
      </dsp:txBody>
      <dsp:txXfrm>
        <a:off x="0" y="4031003"/>
        <a:ext cx="10672273" cy="116064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7D81147-359B-4373-B7C9-DCF640BEFE19}">
      <dsp:nvSpPr>
        <dsp:cNvPr id="0" name=""/>
        <dsp:cNvSpPr/>
      </dsp:nvSpPr>
      <dsp:spPr>
        <a:xfrm>
          <a:off x="2240" y="0"/>
          <a:ext cx="3486206" cy="471267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I. </a:t>
          </a:r>
          <a:r>
            <a:rPr lang="ru-RU" sz="1600" kern="1200" dirty="0" smtClean="0"/>
            <a:t>Размещение информации для населения о профилактике и раннем выявлении онкологических заболеваний, формировании мотивации к ведению здорового образа жизни</a:t>
          </a:r>
          <a:endParaRPr lang="ru-RU" sz="1600" kern="1200" dirty="0"/>
        </a:p>
      </dsp:txBody>
      <dsp:txXfrm>
        <a:off x="2240" y="1885070"/>
        <a:ext cx="3486206" cy="1885070"/>
      </dsp:txXfrm>
    </dsp:sp>
    <dsp:sp modelId="{477178B6-D60E-4406-AECA-D40E3EBED90C}">
      <dsp:nvSpPr>
        <dsp:cNvPr id="0" name=""/>
        <dsp:cNvSpPr/>
      </dsp:nvSpPr>
      <dsp:spPr>
        <a:xfrm>
          <a:off x="960683" y="346169"/>
          <a:ext cx="1569321" cy="144250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8B11FB-6AE0-462C-8B86-8727EDE97928}">
      <dsp:nvSpPr>
        <dsp:cNvPr id="0" name=""/>
        <dsp:cNvSpPr/>
      </dsp:nvSpPr>
      <dsp:spPr>
        <a:xfrm>
          <a:off x="3593033" y="0"/>
          <a:ext cx="3486206" cy="4712677"/>
        </a:xfrm>
        <a:prstGeom prst="roundRect">
          <a:avLst>
            <a:gd name="adj" fmla="val 10000"/>
          </a:avLst>
        </a:prstGeom>
        <a:solidFill>
          <a:schemeClr val="accent3">
            <a:hueOff val="-8413219"/>
            <a:satOff val="-4326"/>
            <a:lumOff val="-1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II. </a:t>
          </a:r>
          <a:r>
            <a:rPr lang="ru-RU" sz="1600" kern="1200" dirty="0" smtClean="0"/>
            <a:t>Размещение видеороликов по профилактике и раннем выявлении онкологических заболеваний на экранах в медорганизациях, почтовых отделений, многофункциональных центров региона и других общественно доступных местах </a:t>
          </a:r>
          <a:endParaRPr lang="ru-RU" sz="1600" kern="1200" dirty="0"/>
        </a:p>
      </dsp:txBody>
      <dsp:txXfrm>
        <a:off x="3593033" y="1885070"/>
        <a:ext cx="3486206" cy="1885070"/>
      </dsp:txXfrm>
    </dsp:sp>
    <dsp:sp modelId="{5DCFB5D6-5896-478F-96AE-C20B499B15AA}">
      <dsp:nvSpPr>
        <dsp:cNvPr id="0" name=""/>
        <dsp:cNvSpPr/>
      </dsp:nvSpPr>
      <dsp:spPr>
        <a:xfrm>
          <a:off x="4551475" y="346169"/>
          <a:ext cx="1569321" cy="144250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00DF4-F462-4FB2-BD38-05156EF9B60C}">
      <dsp:nvSpPr>
        <dsp:cNvPr id="0" name=""/>
        <dsp:cNvSpPr/>
      </dsp:nvSpPr>
      <dsp:spPr>
        <a:xfrm>
          <a:off x="7142270" y="0"/>
          <a:ext cx="3486206" cy="4712677"/>
        </a:xfrm>
        <a:prstGeom prst="roundRect">
          <a:avLst>
            <a:gd name="adj" fmla="val 10000"/>
          </a:avLst>
        </a:prstGeom>
        <a:solidFill>
          <a:schemeClr val="accent3">
            <a:hueOff val="-16826439"/>
            <a:satOff val="-8652"/>
            <a:lumOff val="-37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III. </a:t>
          </a:r>
          <a:r>
            <a:rPr lang="ru-RU" sz="1600" kern="1200" dirty="0" smtClean="0"/>
            <a:t>Тиражирование и распространение информационного материала по профилактике онкологических заболеваний, о своевременном прохождении профилактических медицинских осмотров и диспансеризации</a:t>
          </a:r>
          <a:endParaRPr lang="ru-RU" sz="1600" kern="1200" dirty="0"/>
        </a:p>
      </dsp:txBody>
      <dsp:txXfrm>
        <a:off x="7142270" y="1885070"/>
        <a:ext cx="3486206" cy="1885070"/>
      </dsp:txXfrm>
    </dsp:sp>
    <dsp:sp modelId="{7D89BA8B-C237-4A9C-AA73-91B27EA44BA0}">
      <dsp:nvSpPr>
        <dsp:cNvPr id="0" name=""/>
        <dsp:cNvSpPr/>
      </dsp:nvSpPr>
      <dsp:spPr>
        <a:xfrm>
          <a:off x="8142268" y="325383"/>
          <a:ext cx="1569321" cy="148407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4EED07-4404-4A00-9581-60A6092EFD38}">
      <dsp:nvSpPr>
        <dsp:cNvPr id="0" name=""/>
        <dsp:cNvSpPr/>
      </dsp:nvSpPr>
      <dsp:spPr>
        <a:xfrm>
          <a:off x="426890" y="3853266"/>
          <a:ext cx="9818491" cy="706901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85F6668-9943-49D6-BAA1-13EA87A8DF78}">
      <dsp:nvSpPr>
        <dsp:cNvPr id="0" name=""/>
        <dsp:cNvSpPr/>
      </dsp:nvSpPr>
      <dsp:spPr>
        <a:xfrm>
          <a:off x="2488" y="0"/>
          <a:ext cx="2608140" cy="52050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IV. </a:t>
          </a:r>
          <a:r>
            <a:rPr lang="ru-RU" sz="1400" kern="1200" dirty="0" smtClean="0"/>
            <a:t> </a:t>
          </a:r>
          <a:r>
            <a:rPr lang="en-US" sz="1400" kern="1200" dirty="0" smtClean="0"/>
            <a:t> </a:t>
          </a:r>
          <a:r>
            <a:rPr lang="ru-RU" sz="1400" kern="1200" dirty="0" smtClean="0"/>
            <a:t>Активизация деятельности центров медицинской профилактики, центров здоровья, в том числе увеличение количества выездных форм работы в трудовые коллективы, в том числе в сельскую местность </a:t>
          </a:r>
          <a:endParaRPr lang="ru-RU" sz="1400" kern="1200" dirty="0"/>
        </a:p>
      </dsp:txBody>
      <dsp:txXfrm>
        <a:off x="2488" y="2082018"/>
        <a:ext cx="2608140" cy="2082018"/>
      </dsp:txXfrm>
    </dsp:sp>
    <dsp:sp modelId="{68518840-17BC-4A1F-AE90-418E4267347D}">
      <dsp:nvSpPr>
        <dsp:cNvPr id="0" name=""/>
        <dsp:cNvSpPr/>
      </dsp:nvSpPr>
      <dsp:spPr>
        <a:xfrm>
          <a:off x="439918" y="392562"/>
          <a:ext cx="1733280" cy="157276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822D4B-F63E-41DF-99C0-957940D420DA}">
      <dsp:nvSpPr>
        <dsp:cNvPr id="0" name=""/>
        <dsp:cNvSpPr/>
      </dsp:nvSpPr>
      <dsp:spPr>
        <a:xfrm>
          <a:off x="2688873" y="0"/>
          <a:ext cx="2608140" cy="5205046"/>
        </a:xfrm>
        <a:prstGeom prst="roundRect">
          <a:avLst>
            <a:gd name="adj" fmla="val 10000"/>
          </a:avLst>
        </a:prstGeom>
        <a:solidFill>
          <a:schemeClr val="accent5">
            <a:hueOff val="3961231"/>
            <a:satOff val="-20173"/>
            <a:lumOff val="37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V.</a:t>
          </a:r>
          <a:r>
            <a:rPr lang="ru-RU" sz="1400" kern="1200" dirty="0" smtClean="0"/>
            <a:t> </a:t>
          </a:r>
          <a:r>
            <a:rPr lang="en-US" sz="1400" kern="1200" dirty="0" smtClean="0"/>
            <a:t>  </a:t>
          </a:r>
          <a:r>
            <a:rPr lang="ru-RU" sz="1400" kern="1200" dirty="0" smtClean="0"/>
            <a:t>Организация и проведение мероприятий по формированию здорового образа жизни медицинскими организациями</a:t>
          </a:r>
          <a:r>
            <a:rPr lang="en-US" sz="1400" kern="1200" dirty="0" smtClean="0"/>
            <a:t> (</a:t>
          </a:r>
          <a:r>
            <a:rPr lang="ru-RU" sz="1400" kern="1200" dirty="0" smtClean="0"/>
            <a:t>в т. ч. диспансеризация, профилактические медицинские осмотры, диспансерное наблюдение)</a:t>
          </a:r>
          <a:endParaRPr lang="ru-RU" sz="1400" kern="1200" dirty="0"/>
        </a:p>
      </dsp:txBody>
      <dsp:txXfrm>
        <a:off x="2688873" y="2082018"/>
        <a:ext cx="2608140" cy="2082018"/>
      </dsp:txXfrm>
    </dsp:sp>
    <dsp:sp modelId="{8CD3CDC1-76F7-467E-BD7F-F32A32D430B3}">
      <dsp:nvSpPr>
        <dsp:cNvPr id="0" name=""/>
        <dsp:cNvSpPr/>
      </dsp:nvSpPr>
      <dsp:spPr>
        <a:xfrm>
          <a:off x="3126303" y="371780"/>
          <a:ext cx="1733280" cy="161432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28680F-B36D-4EA1-BFB5-1D7A5E8B3553}">
      <dsp:nvSpPr>
        <dsp:cNvPr id="0" name=""/>
        <dsp:cNvSpPr/>
      </dsp:nvSpPr>
      <dsp:spPr>
        <a:xfrm>
          <a:off x="5375258" y="0"/>
          <a:ext cx="2608140" cy="5205046"/>
        </a:xfrm>
        <a:prstGeom prst="roundRect">
          <a:avLst>
            <a:gd name="adj" fmla="val 10000"/>
          </a:avLst>
        </a:prstGeom>
        <a:solidFill>
          <a:schemeClr val="accent5">
            <a:hueOff val="7922463"/>
            <a:satOff val="-40347"/>
            <a:lumOff val="74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VI.  </a:t>
          </a:r>
          <a:r>
            <a:rPr lang="ru-RU" sz="1400" kern="1200" dirty="0" smtClean="0"/>
            <a:t>Организация и проведение информационно-просветительских занятий среди детей и подростков по профилактике онкологических заболеваний, формированию навыков здорового образа жизни </a:t>
          </a:r>
          <a:endParaRPr lang="ru-RU" sz="1400" kern="1200" dirty="0"/>
        </a:p>
      </dsp:txBody>
      <dsp:txXfrm>
        <a:off x="5375258" y="2082018"/>
        <a:ext cx="2608140" cy="2082018"/>
      </dsp:txXfrm>
    </dsp:sp>
    <dsp:sp modelId="{2B6F2D0D-CC17-4551-A4F0-37EA434D6D3A}">
      <dsp:nvSpPr>
        <dsp:cNvPr id="0" name=""/>
        <dsp:cNvSpPr/>
      </dsp:nvSpPr>
      <dsp:spPr>
        <a:xfrm>
          <a:off x="5812688" y="382171"/>
          <a:ext cx="1733280" cy="159354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F485C4-1D9A-4051-9922-9404E5CD74F4}">
      <dsp:nvSpPr>
        <dsp:cNvPr id="0" name=""/>
        <dsp:cNvSpPr/>
      </dsp:nvSpPr>
      <dsp:spPr>
        <a:xfrm>
          <a:off x="8061643" y="0"/>
          <a:ext cx="2608140" cy="5205046"/>
        </a:xfrm>
        <a:prstGeom prst="roundRect">
          <a:avLst>
            <a:gd name="adj" fmla="val 10000"/>
          </a:avLst>
        </a:prstGeom>
        <a:solidFill>
          <a:schemeClr val="accent5">
            <a:hueOff val="11883694"/>
            <a:satOff val="-60520"/>
            <a:lumOff val="111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VII.  </a:t>
          </a:r>
          <a:r>
            <a:rPr lang="ru-RU" sz="1400" kern="1200" dirty="0" smtClean="0"/>
            <a:t>Повышение качества и доступности медицинской помощи при отказе от курения в медицинских организациях в целях снижения распространенности потребления табака среди взрослого населения </a:t>
          </a:r>
          <a:endParaRPr lang="ru-RU" sz="1400" kern="1200" dirty="0"/>
        </a:p>
      </dsp:txBody>
      <dsp:txXfrm>
        <a:off x="8061643" y="2082018"/>
        <a:ext cx="2608140" cy="2082018"/>
      </dsp:txXfrm>
    </dsp:sp>
    <dsp:sp modelId="{2FBC1FED-30EC-4B64-90E1-F20C69E23EF6}">
      <dsp:nvSpPr>
        <dsp:cNvPr id="0" name=""/>
        <dsp:cNvSpPr/>
      </dsp:nvSpPr>
      <dsp:spPr>
        <a:xfrm>
          <a:off x="8499074" y="382171"/>
          <a:ext cx="1733280" cy="159354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43884D-58A8-46BC-9389-EBAE8D8A645C}">
      <dsp:nvSpPr>
        <dsp:cNvPr id="0" name=""/>
        <dsp:cNvSpPr/>
      </dsp:nvSpPr>
      <dsp:spPr>
        <a:xfrm>
          <a:off x="426890" y="4164036"/>
          <a:ext cx="9818491" cy="780756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E8B68CA-74B8-449D-925D-9C183B7B06A3}">
      <dsp:nvSpPr>
        <dsp:cNvPr id="0" name=""/>
        <dsp:cNvSpPr/>
      </dsp:nvSpPr>
      <dsp:spPr>
        <a:xfrm>
          <a:off x="583151" y="135194"/>
          <a:ext cx="4101112" cy="24606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bg1"/>
              </a:solidFill>
            </a:rPr>
            <a:t>Создание модуля «Онкокластер» в региональной медицинской информационной системе с целью интенсификации контроля за выполнением профилактических обследований и увеличения доли выявления предраковой патологии и злокачественных новообразований </a:t>
          </a:r>
          <a:endParaRPr lang="ru-RU" sz="1500" b="1" kern="1200" dirty="0">
            <a:solidFill>
              <a:schemeClr val="bg1"/>
            </a:solidFill>
          </a:endParaRPr>
        </a:p>
      </dsp:txBody>
      <dsp:txXfrm>
        <a:off x="583151" y="135194"/>
        <a:ext cx="4101112" cy="2460667"/>
      </dsp:txXfrm>
    </dsp:sp>
    <dsp:sp modelId="{1FB5721D-8A07-46E1-B89A-22FAA5FDA7B2}">
      <dsp:nvSpPr>
        <dsp:cNvPr id="0" name=""/>
        <dsp:cNvSpPr/>
      </dsp:nvSpPr>
      <dsp:spPr>
        <a:xfrm>
          <a:off x="5572360" y="114402"/>
          <a:ext cx="4101112" cy="246066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bg1"/>
              </a:solidFill>
            </a:rPr>
            <a:t>Поэтапное внедрение электронного документооборота в работу ГУЗ «Областной клинический онкологический диспансер» и медицинские организации, имеющие первичные онкологические кабинеты, с последующим формированием единого информационного кластера онкологической службы </a:t>
          </a:r>
          <a:endParaRPr lang="ru-RU" sz="1500" b="1" kern="1200" dirty="0">
            <a:solidFill>
              <a:schemeClr val="bg1"/>
            </a:solidFill>
          </a:endParaRPr>
        </a:p>
      </dsp:txBody>
      <dsp:txXfrm>
        <a:off x="5572360" y="114402"/>
        <a:ext cx="4101112" cy="2460667"/>
      </dsp:txXfrm>
    </dsp:sp>
    <dsp:sp modelId="{ADE244AE-ECBF-4644-B321-A4075C1CCFEE}">
      <dsp:nvSpPr>
        <dsp:cNvPr id="0" name=""/>
        <dsp:cNvSpPr/>
      </dsp:nvSpPr>
      <dsp:spPr>
        <a:xfrm>
          <a:off x="2963478" y="2870883"/>
          <a:ext cx="4101112" cy="246066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bg1"/>
              </a:solidFill>
            </a:rPr>
            <a:t>Разработка, внедрение и эксплуатация информационно-телекоммуникационной инфраструктуры профильных национальных медицинских исследовательских центров Минздрава России для обеспечения внедрения системы телемедицинских консультаций ведущими специалистами этих центров для врачей медицинских организаций Саратовской области по профилю «Онкология»</a:t>
          </a:r>
          <a:endParaRPr lang="ru-RU" sz="1500" b="1" kern="1200" dirty="0">
            <a:solidFill>
              <a:schemeClr val="bg1"/>
            </a:solidFill>
          </a:endParaRPr>
        </a:p>
      </dsp:txBody>
      <dsp:txXfrm>
        <a:off x="2963478" y="2870883"/>
        <a:ext cx="4101112" cy="2460667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A7D5DC0-1AED-48CC-A14E-84E4902DFF85}">
      <dsp:nvSpPr>
        <dsp:cNvPr id="0" name=""/>
        <dsp:cNvSpPr/>
      </dsp:nvSpPr>
      <dsp:spPr>
        <a:xfrm>
          <a:off x="2628" y="228798"/>
          <a:ext cx="2811088" cy="48459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bg1"/>
              </a:solidFill>
            </a:rPr>
            <a:t>I. </a:t>
          </a:r>
          <a:r>
            <a:rPr lang="ru-RU" sz="1700" b="1" kern="1200" dirty="0" smtClean="0">
              <a:solidFill>
                <a:schemeClr val="bg1"/>
              </a:solidFill>
            </a:rPr>
            <a:t>Создание иммуногистохимической лаборатории на базе государственного учреждения здравоохранения «Областной клинический онкологический диспансер» с целью проведения исследований, предназначенных для подбора химиотерапии </a:t>
          </a:r>
          <a:endParaRPr lang="ru-RU" sz="1700" b="1" kern="1200" dirty="0">
            <a:solidFill>
              <a:schemeClr val="bg1"/>
            </a:solidFill>
          </a:endParaRPr>
        </a:p>
      </dsp:txBody>
      <dsp:txXfrm>
        <a:off x="2628" y="228798"/>
        <a:ext cx="2811088" cy="4845923"/>
      </dsp:txXfrm>
    </dsp:sp>
    <dsp:sp modelId="{8F214E56-676D-441A-8319-F7DD977B0083}">
      <dsp:nvSpPr>
        <dsp:cNvPr id="0" name=""/>
        <dsp:cNvSpPr/>
      </dsp:nvSpPr>
      <dsp:spPr>
        <a:xfrm>
          <a:off x="3094825" y="2303185"/>
          <a:ext cx="595950" cy="69714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tint val="60000"/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accent1">
              <a:tint val="6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3094825" y="2303185"/>
        <a:ext cx="595950" cy="697149"/>
      </dsp:txXfrm>
    </dsp:sp>
    <dsp:sp modelId="{DF43C94F-DB3B-472C-BD8E-544F812EBDE4}">
      <dsp:nvSpPr>
        <dsp:cNvPr id="0" name=""/>
        <dsp:cNvSpPr/>
      </dsp:nvSpPr>
      <dsp:spPr>
        <a:xfrm>
          <a:off x="3938152" y="228798"/>
          <a:ext cx="3216391" cy="48459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bg1"/>
              </a:solidFill>
            </a:rPr>
            <a:t>II. </a:t>
          </a:r>
          <a:r>
            <a:rPr lang="ru-RU" sz="1600" b="1" kern="1200" dirty="0" smtClean="0">
              <a:solidFill>
                <a:schemeClr val="bg1"/>
              </a:solidFill>
            </a:rPr>
            <a:t>Расширение коечной мощности дневного стационара ГУЗ «Областной клинический онкологический диспансер» на </a:t>
          </a:r>
          <a:r>
            <a:rPr lang="en-US" sz="1600" b="1" kern="1200" dirty="0" smtClean="0">
              <a:solidFill>
                <a:schemeClr val="bg1"/>
              </a:solidFill>
            </a:rPr>
            <a:t>29</a:t>
          </a:r>
          <a:r>
            <a:rPr lang="ru-RU" sz="1600" b="1" kern="1200" dirty="0" smtClean="0">
              <a:solidFill>
                <a:schemeClr val="bg1"/>
              </a:solidFill>
            </a:rPr>
            <a:t> коек дневного пребывания (работающих в 2-3 смены) с целью сокращения длительности ожидания специализированного лечения, увеличение пропускной способности для проведения химио- и лучевой терапии, а также хирургической помощи на амбулаторном этапе в 2,5 раза</a:t>
          </a:r>
          <a:r>
            <a:rPr lang="ru-RU" sz="1500" b="1" kern="1200" dirty="0" smtClean="0">
              <a:solidFill>
                <a:schemeClr val="bg1"/>
              </a:solidFill>
            </a:rPr>
            <a:t> </a:t>
          </a:r>
          <a:endParaRPr lang="ru-RU" sz="1500" b="1" kern="1200" dirty="0">
            <a:solidFill>
              <a:schemeClr val="bg1"/>
            </a:solidFill>
          </a:endParaRPr>
        </a:p>
      </dsp:txBody>
      <dsp:txXfrm>
        <a:off x="3938152" y="228798"/>
        <a:ext cx="3216391" cy="4845923"/>
      </dsp:txXfrm>
    </dsp:sp>
    <dsp:sp modelId="{A30D3BFF-8C5E-4BB6-B768-D201CB06A824}">
      <dsp:nvSpPr>
        <dsp:cNvPr id="0" name=""/>
        <dsp:cNvSpPr/>
      </dsp:nvSpPr>
      <dsp:spPr>
        <a:xfrm>
          <a:off x="7435652" y="2303185"/>
          <a:ext cx="595950" cy="69714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tint val="60000"/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accent1">
              <a:tint val="6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7435652" y="2303185"/>
        <a:ext cx="595950" cy="697149"/>
      </dsp:txXfrm>
    </dsp:sp>
    <dsp:sp modelId="{76609F7B-F063-4593-B0A5-7FEF5DD391F9}">
      <dsp:nvSpPr>
        <dsp:cNvPr id="0" name=""/>
        <dsp:cNvSpPr/>
      </dsp:nvSpPr>
      <dsp:spPr>
        <a:xfrm>
          <a:off x="8278979" y="228798"/>
          <a:ext cx="2811088" cy="48459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1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</a:rPr>
            <a:t>III. </a:t>
          </a:r>
          <a:r>
            <a:rPr lang="ru-RU" sz="1800" b="1" kern="1200" dirty="0" smtClean="0">
              <a:solidFill>
                <a:schemeClr val="bg1"/>
              </a:solidFill>
            </a:rPr>
            <a:t>Введение в эксплуатацию передвижного маммографического аппарата, закупленного для нужд государственного учреждения здравоохранения «Областной клинический онкологический диспансер», что позволит проводить исследования жителей отдаленных сельских районов </a:t>
          </a:r>
          <a:endParaRPr lang="ru-RU" sz="1800" b="1" kern="1200" dirty="0">
            <a:solidFill>
              <a:schemeClr val="bg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>
        <a:off x="8278979" y="228798"/>
        <a:ext cx="2811088" cy="4845923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B2E2E6C-C83C-4D28-A2B1-97852D5DC16B}">
      <dsp:nvSpPr>
        <dsp:cNvPr id="0" name=""/>
        <dsp:cNvSpPr/>
      </dsp:nvSpPr>
      <dsp:spPr>
        <a:xfrm>
          <a:off x="9648" y="888952"/>
          <a:ext cx="2883973" cy="35959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</a:rPr>
            <a:t>IV.  </a:t>
          </a:r>
          <a:r>
            <a:rPr lang="ru-RU" sz="1800" b="1" kern="1200" dirty="0" smtClean="0">
              <a:solidFill>
                <a:schemeClr val="bg1"/>
              </a:solidFill>
            </a:rPr>
            <a:t>Организация работы 3-х амбулаторных кабинетов паллиативной помощи и дополнительно двух выездных бригад специалистов по паллиативной помощи на базе ГУЗ «Городская клиническая больница №10» и ГУЗ СО «Саратовская районная больница» </a:t>
          </a:r>
          <a:endParaRPr lang="ru-RU" sz="1800" b="1" kern="1200" dirty="0">
            <a:solidFill>
              <a:schemeClr val="bg1"/>
            </a:solidFill>
          </a:endParaRPr>
        </a:p>
      </dsp:txBody>
      <dsp:txXfrm>
        <a:off x="9648" y="888952"/>
        <a:ext cx="2883973" cy="3595954"/>
      </dsp:txXfrm>
    </dsp:sp>
    <dsp:sp modelId="{6F929036-2AD1-4EB1-92F9-9669D5671EB6}">
      <dsp:nvSpPr>
        <dsp:cNvPr id="0" name=""/>
        <dsp:cNvSpPr/>
      </dsp:nvSpPr>
      <dsp:spPr>
        <a:xfrm>
          <a:off x="3182019" y="2329317"/>
          <a:ext cx="611402" cy="7152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3182019" y="2329317"/>
        <a:ext cx="611402" cy="715225"/>
      </dsp:txXfrm>
    </dsp:sp>
    <dsp:sp modelId="{DD005B1D-4ECD-448D-A37D-C10120028AC0}">
      <dsp:nvSpPr>
        <dsp:cNvPr id="0" name=""/>
        <dsp:cNvSpPr/>
      </dsp:nvSpPr>
      <dsp:spPr>
        <a:xfrm>
          <a:off x="4047211" y="888952"/>
          <a:ext cx="2883973" cy="35959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</a:rPr>
            <a:t>V.  </a:t>
          </a:r>
          <a:r>
            <a:rPr lang="ru-RU" sz="1800" b="1" kern="1200" dirty="0" smtClean="0">
              <a:solidFill>
                <a:schemeClr val="bg1"/>
              </a:solidFill>
            </a:rPr>
            <a:t>Оказание медицинской помощи детям с неизлечимой тяжелой патологией на базе паллиативного отделения (</a:t>
          </a:r>
          <a:r>
            <a:rPr lang="ru-RU" sz="1800" b="1" kern="1200" dirty="0" smtClean="0">
              <a:solidFill>
                <a:schemeClr val="bg1"/>
              </a:solidFill>
            </a:rPr>
            <a:t>15 </a:t>
          </a:r>
          <a:r>
            <a:rPr lang="ru-RU" sz="1800" b="1" kern="1200" dirty="0" smtClean="0">
              <a:solidFill>
                <a:schemeClr val="bg1"/>
              </a:solidFill>
            </a:rPr>
            <a:t>коек) на базе государственного учреждения здравоохранения «Энгельсская детская клиническая больница» </a:t>
          </a:r>
          <a:r>
            <a:rPr lang="ru-RU" sz="1800" kern="1200" dirty="0" smtClean="0"/>
            <a:t> </a:t>
          </a:r>
          <a:endParaRPr lang="ru-RU" sz="1800" kern="1200" dirty="0"/>
        </a:p>
      </dsp:txBody>
      <dsp:txXfrm>
        <a:off x="4047211" y="888952"/>
        <a:ext cx="2883973" cy="3595954"/>
      </dsp:txXfrm>
    </dsp:sp>
    <dsp:sp modelId="{D5BD0A1A-D4A2-4856-B5E4-2B1501070B25}">
      <dsp:nvSpPr>
        <dsp:cNvPr id="0" name=""/>
        <dsp:cNvSpPr/>
      </dsp:nvSpPr>
      <dsp:spPr>
        <a:xfrm>
          <a:off x="7219581" y="2329317"/>
          <a:ext cx="611402" cy="7152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7219581" y="2329317"/>
        <a:ext cx="611402" cy="715225"/>
      </dsp:txXfrm>
    </dsp:sp>
    <dsp:sp modelId="{E9517500-784F-4F42-8052-8A18A0756757}">
      <dsp:nvSpPr>
        <dsp:cNvPr id="0" name=""/>
        <dsp:cNvSpPr/>
      </dsp:nvSpPr>
      <dsp:spPr>
        <a:xfrm>
          <a:off x="8084773" y="888952"/>
          <a:ext cx="2883973" cy="35959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</a:rPr>
            <a:t>VI. </a:t>
          </a:r>
          <a:r>
            <a:rPr lang="ru-RU" sz="1800" b="1" kern="1200" dirty="0" smtClean="0">
              <a:solidFill>
                <a:schemeClr val="bg1"/>
              </a:solidFill>
            </a:rPr>
            <a:t>Совершенствование работы выездной патронажной службы, организованной на базе ГУЗ «Саратовская городская детская больница № 7», с целью осуществления комплексной поддержки больного ребенка и его семьи</a:t>
          </a:r>
          <a:endParaRPr lang="ru-RU" sz="1800" b="1" kern="1200" dirty="0">
            <a:solidFill>
              <a:schemeClr val="bg1"/>
            </a:solidFill>
          </a:endParaRPr>
        </a:p>
      </dsp:txBody>
      <dsp:txXfrm>
        <a:off x="8084773" y="888952"/>
        <a:ext cx="2883973" cy="35959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10387963" y="5038579"/>
            <a:ext cx="1892949" cy="1725637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720726" y="776289"/>
            <a:ext cx="10750549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720726" y="2250280"/>
            <a:ext cx="10750549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828800" y="6012657"/>
            <a:ext cx="77216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019CAC77-A871-4633-BF45-18887EC3D343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828800" y="5650705"/>
            <a:ext cx="77216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189663" y="5752308"/>
            <a:ext cx="67056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C0EE2A17-AB07-4FBA-BC23-6A2470BEB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CAC77-A871-4633-BF45-18887EC3D343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E2A17-AB07-4FBA-BC23-6A2470BEB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381000"/>
            <a:ext cx="2540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CAC77-A871-4633-BF45-18887EC3D343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E2A17-AB07-4FBA-BC23-6A2470BEB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67494"/>
            <a:ext cx="109728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882808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388608" y="6480048"/>
            <a:ext cx="2844800" cy="301752"/>
          </a:xfrm>
        </p:spPr>
        <p:txBody>
          <a:bodyPr/>
          <a:lstStyle/>
          <a:p>
            <a:fld id="{019CAC77-A871-4633-BF45-18887EC3D343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09600" y="6480970"/>
            <a:ext cx="5680075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E2A17-AB07-4FBA-BC23-6A2470BEB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9379" y="7035"/>
            <a:ext cx="12173243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10387963" y="93786"/>
            <a:ext cx="1892949" cy="1725637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274176" y="6477000"/>
            <a:ext cx="2844800" cy="304800"/>
          </a:xfrm>
        </p:spPr>
        <p:txBody>
          <a:bodyPr/>
          <a:lstStyle/>
          <a:p>
            <a:fld id="{019CAC77-A871-4633-BF45-18887EC3D343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92501" y="6480970"/>
            <a:ext cx="5680075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268075" y="809625"/>
            <a:ext cx="670560" cy="300831"/>
          </a:xfrm>
        </p:spPr>
        <p:txBody>
          <a:bodyPr/>
          <a:lstStyle/>
          <a:p>
            <a:fld id="{C0EE2A17-AB07-4FBA-BC23-6A2470BEB72E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8625059" y="9381"/>
            <a:ext cx="3563815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5"/>
            <a:ext cx="12182621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271465"/>
            <a:ext cx="9652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1633536"/>
            <a:ext cx="51816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722438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722438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388608" y="6480969"/>
            <a:ext cx="2844800" cy="301752"/>
          </a:xfrm>
        </p:spPr>
        <p:txBody>
          <a:bodyPr/>
          <a:lstStyle/>
          <a:p>
            <a:fld id="{019CAC77-A871-4633-BF45-18887EC3D343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09600" y="6480969"/>
            <a:ext cx="5680075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119360" y="6480969"/>
            <a:ext cx="670560" cy="301752"/>
          </a:xfrm>
        </p:spPr>
        <p:txBody>
          <a:bodyPr/>
          <a:lstStyle/>
          <a:p>
            <a:fld id="{C0EE2A17-AB07-4FBA-BC23-6A2470BEB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931" y="290732"/>
            <a:ext cx="14224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20008" y="290732"/>
            <a:ext cx="774699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820008" y="3427124"/>
            <a:ext cx="774699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696307" y="290732"/>
            <a:ext cx="9144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696307" y="3427124"/>
            <a:ext cx="9144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388608" y="6480969"/>
            <a:ext cx="2840736" cy="301752"/>
          </a:xfrm>
        </p:spPr>
        <p:txBody>
          <a:bodyPr/>
          <a:lstStyle/>
          <a:p>
            <a:fld id="{019CAC77-A871-4633-BF45-18887EC3D343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609600" y="6480969"/>
            <a:ext cx="5681472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0119360" y="6483096"/>
            <a:ext cx="670560" cy="301752"/>
          </a:xfrm>
        </p:spPr>
        <p:txBody>
          <a:bodyPr/>
          <a:lstStyle>
            <a:lvl1pPr algn="ctr">
              <a:defRPr/>
            </a:lvl1pPr>
          </a:lstStyle>
          <a:p>
            <a:fld id="{C0EE2A17-AB07-4FBA-BC23-6A2470BEB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CAC77-A871-4633-BF45-18887EC3D343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E2A17-AB07-4FBA-BC23-6A2470BEB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388608" y="6480969"/>
            <a:ext cx="2844800" cy="301752"/>
          </a:xfrm>
        </p:spPr>
        <p:txBody>
          <a:bodyPr/>
          <a:lstStyle/>
          <a:p>
            <a:fld id="{019CAC77-A871-4633-BF45-18887EC3D343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609600" y="6481891"/>
            <a:ext cx="5680075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19360" y="6480969"/>
            <a:ext cx="670560" cy="301752"/>
          </a:xfrm>
        </p:spPr>
        <p:txBody>
          <a:bodyPr/>
          <a:lstStyle/>
          <a:p>
            <a:fld id="{C0EE2A17-AB07-4FBA-BC23-6A2470BEB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608" y="367664"/>
            <a:ext cx="12192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514475" y="367664"/>
            <a:ext cx="32512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868333" y="320040"/>
            <a:ext cx="7034784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71968" y="6556248"/>
            <a:ext cx="2844800" cy="301752"/>
          </a:xfrm>
        </p:spPr>
        <p:txBody>
          <a:bodyPr/>
          <a:lstStyle>
            <a:lvl1pPr>
              <a:defRPr sz="900"/>
            </a:lvl1pPr>
          </a:lstStyle>
          <a:p>
            <a:fld id="{019CAC77-A871-4633-BF45-18887EC3D343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514475" y="6556248"/>
            <a:ext cx="6857493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214101" y="6556248"/>
            <a:ext cx="670560" cy="301752"/>
          </a:xfrm>
        </p:spPr>
        <p:txBody>
          <a:bodyPr/>
          <a:lstStyle>
            <a:lvl1pPr>
              <a:defRPr sz="900"/>
            </a:lvl1pPr>
          </a:lstStyle>
          <a:p>
            <a:fld id="{C0EE2A17-AB07-4FBA-BC23-6A2470BEB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608" y="150896"/>
            <a:ext cx="12192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17649" y="373966"/>
            <a:ext cx="9777984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4000" y="5867400"/>
            <a:ext cx="9777984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144256" y="6556248"/>
            <a:ext cx="2804160" cy="301752"/>
          </a:xfrm>
        </p:spPr>
        <p:txBody>
          <a:bodyPr/>
          <a:lstStyle>
            <a:lvl1pPr>
              <a:defRPr sz="900"/>
            </a:lvl1pPr>
          </a:lstStyle>
          <a:p>
            <a:fld id="{019CAC77-A871-4633-BF45-18887EC3D343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560576" y="6557169"/>
            <a:ext cx="6597429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56256" y="6556248"/>
            <a:ext cx="487680" cy="301752"/>
          </a:xfrm>
        </p:spPr>
        <p:txBody>
          <a:bodyPr/>
          <a:lstStyle>
            <a:lvl1pPr algn="ctr">
              <a:defRPr sz="900"/>
            </a:lvl1pPr>
          </a:lstStyle>
          <a:p>
            <a:fld id="{C0EE2A17-AB07-4FBA-BC23-6A2470BEB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9379" y="14069"/>
            <a:ext cx="12173243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5"/>
            <a:ext cx="12182621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8625059" y="4948410"/>
            <a:ext cx="3563815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67494"/>
            <a:ext cx="109728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882808"/>
            <a:ext cx="109728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388608" y="6480969"/>
            <a:ext cx="28448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019CAC77-A871-4633-BF45-18887EC3D343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481891"/>
            <a:ext cx="5680075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119360" y="6480969"/>
            <a:ext cx="67056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C0EE2A17-AB07-4FBA-BC23-6A2470BEB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41342" y="337625"/>
            <a:ext cx="11696647" cy="1456711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МИНИСТЕРСТВО </a:t>
            </a:r>
            <a:br>
              <a:rPr lang="ru-RU" sz="2500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25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ЗДРАВООХРАНЕНИЯ </a:t>
            </a:r>
            <a:br>
              <a:rPr lang="ru-RU" sz="2500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25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САРАТОВСКОЙ ОБЛАСТИ</a:t>
            </a:r>
            <a:endParaRPr lang="ru-RU" sz="25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0164" y="2389909"/>
            <a:ext cx="11554691" cy="2639291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ПУБЛИЧНАЯ ДЕКЛАРАЦИЯ </a:t>
            </a:r>
          </a:p>
          <a:p>
            <a:pPr algn="ctr"/>
            <a:r>
              <a:rPr lang="ru-RU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ЦЕЛЕЙ И ЗАДАЧ</a:t>
            </a:r>
          </a:p>
          <a:p>
            <a:pPr algn="ctr"/>
            <a:r>
              <a:rPr lang="ru-RU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министерства здравоохранения</a:t>
            </a:r>
          </a:p>
          <a:p>
            <a:pPr algn="ctr"/>
            <a:r>
              <a:rPr lang="ru-RU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Саратовской области</a:t>
            </a:r>
          </a:p>
          <a:p>
            <a:pPr algn="ctr"/>
            <a:r>
              <a:rPr lang="ru-RU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на 2018 год</a:t>
            </a:r>
            <a:endParaRPr lang="ru-RU" sz="4000" dirty="0">
              <a:solidFill>
                <a:schemeClr val="accent1">
                  <a:lumMod val="60000"/>
                  <a:lumOff val="4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43843"/>
            <a:ext cx="1266092" cy="15973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37538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773722" y="1336431"/>
          <a:ext cx="10978396" cy="5373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73722" y="253218"/>
            <a:ext cx="10658203" cy="9847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24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n-US" sz="2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24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2400" b="1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ПАЛЛИАТИВНОЙ ПОМОЩИ</a:t>
            </a:r>
            <a:endParaRPr lang="ru-RU" sz="2400" dirty="0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lvl="0" algn="ctr"/>
            <a:endParaRPr lang="ru-RU" sz="2400" dirty="0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ru-RU" sz="2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8763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поликлиника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01910" y="5236440"/>
            <a:ext cx="2540000" cy="1435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4062" y="1956273"/>
            <a:ext cx="10747716" cy="4754016"/>
          </a:xfrm>
        </p:spPr>
        <p:txBody>
          <a:bodyPr>
            <a:normAutofit/>
          </a:bodyPr>
          <a:lstStyle/>
          <a:p>
            <a:pPr marL="514350" lvl="0" indent="-514350" algn="just">
              <a:buFont typeface="+mj-lt"/>
              <a:buAutoNum type="romanUcPeriod"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</a:t>
            </a:r>
            <a:r>
              <a:rPr lang="ru-RU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нормативно-правового регулирования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медицинской помощи больным с онкологическими заболеваниями </a:t>
            </a:r>
          </a:p>
          <a:p>
            <a:pPr marL="514350" lvl="0" indent="-514350" algn="just">
              <a:buFont typeface="+mj-lt"/>
              <a:buAutoNum type="romanUcPeriod"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</a:t>
            </a:r>
            <a:r>
              <a:rPr lang="ru-RU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методической помощи специалистам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кабинетов и отделений медицинской профилактики, центров здоровья, участковым врачам</a:t>
            </a:r>
          </a:p>
          <a:p>
            <a:pPr marL="514350" lvl="0" indent="-514350" algn="just">
              <a:buFont typeface="+mj-lt"/>
              <a:buAutoNum type="romanUcPeriod"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Укрепление </a:t>
            </a:r>
            <a:r>
              <a:rPr lang="ru-RU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кадрового потенциала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онкологической службы</a:t>
            </a:r>
          </a:p>
          <a:p>
            <a:pPr marL="514350" lvl="0" indent="-514350" algn="just">
              <a:buFont typeface="+mj-lt"/>
              <a:buAutoNum type="romanUcPeriod"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Профилактика и раннее выявление онкологических заболеваний</a:t>
            </a:r>
          </a:p>
          <a:p>
            <a:pPr marL="514350" lvl="0" indent="-514350" algn="just">
              <a:buFont typeface="+mj-lt"/>
              <a:buAutoNum type="romanUcPeriod"/>
            </a:pP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нформатизация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онкологической службы</a:t>
            </a:r>
          </a:p>
          <a:p>
            <a:pPr algn="just">
              <a:buNone/>
            </a:pP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44062" y="193332"/>
            <a:ext cx="10747716" cy="14911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376290" y="2909406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28468" y="326734"/>
            <a:ext cx="10578904" cy="162953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2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доступности и качества медицинской помощи</a:t>
            </a:r>
            <a:r>
              <a:rPr lang="ru-RU" sz="2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больным с онкологическими заболеваниями </a:t>
            </a:r>
          </a:p>
          <a:p>
            <a:pPr algn="ctr"/>
            <a:r>
              <a:rPr lang="ru-RU" sz="22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Саратовской области</a:t>
            </a:r>
            <a:r>
              <a:rPr lang="ru-RU" sz="2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5265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686918" y="1929192"/>
          <a:ext cx="11044418" cy="4617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59654" y="126609"/>
            <a:ext cx="10672273" cy="15333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2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НОРМАТИВНО-ПРАВОВОГО РЕГУЛИРОВАНИЯ ОРГАНИЗАЦИИ МЕДИЦИНСКОЙ ПОМОЩИ БОЛЬНЫМ </a:t>
            </a:r>
          </a:p>
          <a:p>
            <a:pPr lvl="0" algn="ctr"/>
            <a:r>
              <a:rPr lang="ru-RU" sz="22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ОНКОЛОГИЧЕСКИМИ ЗАБОЛЕВАНИЯМИ</a:t>
            </a:r>
            <a:endParaRPr lang="ru-RU" sz="2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5380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151015_0934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894735" y="1959406"/>
          <a:ext cx="11844519" cy="4898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59653" y="267287"/>
            <a:ext cx="10672273" cy="14489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bg2"/>
              </a:solidFill>
            </a:endParaRPr>
          </a:p>
          <a:p>
            <a:pPr lvl="0" algn="ctr"/>
            <a:r>
              <a:rPr lang="ru-RU" sz="24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МЕТОДИЧЕСКОЙ ПОМОЩИ СПЕЦИАЛИСТАМ КАБИНЕТОВ И ОТДЕЛЕНИЙ </a:t>
            </a:r>
          </a:p>
          <a:p>
            <a:pPr lvl="0" algn="ctr"/>
            <a:r>
              <a:rPr lang="ru-RU" sz="24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МЕДИЦИНСКОЙ ПРОФИЛАКТИКИ, </a:t>
            </a:r>
          </a:p>
          <a:p>
            <a:pPr lvl="0" algn="ctr"/>
            <a:r>
              <a:rPr lang="ru-RU" sz="24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ЗДОРОВЬЯ, УЧАСТКОВЫМ ВРАЧАМ</a:t>
            </a:r>
            <a:endParaRPr lang="ru-RU" sz="2400" dirty="0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ru-RU" sz="2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7375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dsc_67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113776"/>
          </a:xfrm>
          <a:prstGeom prst="rect">
            <a:avLst/>
          </a:prstGeom>
        </p:spPr>
      </p:pic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759652" y="1505243"/>
          <a:ext cx="10672273" cy="5205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59653" y="267286"/>
            <a:ext cx="10672273" cy="111134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bg2"/>
              </a:solidFill>
            </a:endParaRPr>
          </a:p>
          <a:p>
            <a:pPr lvl="0" algn="ctr"/>
            <a:r>
              <a:rPr lang="ru-RU" sz="24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УКРЕПЛЕНИЕ КАДРОВОГО ПОТЕНЦИАЛА </a:t>
            </a:r>
          </a:p>
          <a:p>
            <a:pPr lvl="0" algn="ctr"/>
            <a:r>
              <a:rPr lang="ru-RU" sz="24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ОНКОЛОГИЧЕСКОЙ СЛУЖБЫ</a:t>
            </a:r>
            <a:endParaRPr lang="ru-RU" sz="2400" dirty="0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ru-RU" sz="2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8959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759653" y="1505242"/>
          <a:ext cx="10672273" cy="4712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59653" y="267286"/>
            <a:ext cx="10672273" cy="111134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bg2"/>
              </a:solidFill>
            </a:endParaRPr>
          </a:p>
          <a:p>
            <a:pPr lvl="0" algn="ctr"/>
            <a:r>
              <a:rPr lang="ru-RU" sz="2400" b="1" dirty="0" smtClean="0">
                <a:solidFill>
                  <a:schemeClr val="bg2"/>
                </a:solidFill>
              </a:rPr>
              <a:t> </a:t>
            </a:r>
            <a:r>
              <a:rPr lang="ru-RU" sz="24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ПРОФИЛАКТИКА И РАННЕЕ ВЫЯВЛЕНИЕ </a:t>
            </a:r>
          </a:p>
          <a:p>
            <a:pPr lvl="0" algn="ctr"/>
            <a:r>
              <a:rPr lang="ru-RU" sz="24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ОНКОЛОГИЧЕСКИХ ЗАБОЛЕВАНИЙ</a:t>
            </a:r>
            <a:endParaRPr lang="ru-RU" sz="2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ru-RU" sz="2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9854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759652" y="1505243"/>
          <a:ext cx="10672273" cy="5205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59653" y="267286"/>
            <a:ext cx="10672273" cy="111134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bg2"/>
              </a:solidFill>
            </a:endParaRPr>
          </a:p>
          <a:p>
            <a:pPr lvl="0" algn="ctr"/>
            <a:r>
              <a:rPr lang="ru-RU" sz="2400" b="1" dirty="0" smtClean="0">
                <a:solidFill>
                  <a:schemeClr val="bg2"/>
                </a:solidFill>
              </a:rPr>
              <a:t> </a:t>
            </a:r>
            <a:r>
              <a:rPr lang="ru-RU" sz="24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ПРОФИЛАКТИКА И РАННЕЕ ВЫЯВЛЕНИЕ </a:t>
            </a:r>
          </a:p>
          <a:p>
            <a:pPr lvl="0" algn="ctr"/>
            <a:r>
              <a:rPr lang="ru-RU" sz="24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ОНКОЛОГИЧЕСКИХ ЗАБОЛЕВАНИЙ</a:t>
            </a:r>
            <a:endParaRPr lang="ru-RU" sz="2400" dirty="0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ru-RU" sz="2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4203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Содержимое 15"/>
          <p:cNvGraphicFramePr>
            <a:graphicFrameLocks noGrp="1"/>
          </p:cNvGraphicFramePr>
          <p:nvPr>
            <p:ph idx="1"/>
          </p:nvPr>
        </p:nvGraphicFramePr>
        <p:xfrm>
          <a:off x="773722" y="1237956"/>
          <a:ext cx="10672273" cy="5331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73722" y="253218"/>
            <a:ext cx="10658203" cy="9847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bg2"/>
              </a:solidFill>
            </a:endParaRPr>
          </a:p>
          <a:p>
            <a:pPr lvl="0" algn="ctr"/>
            <a:r>
              <a:rPr lang="ru-RU" sz="2400" b="1" dirty="0" smtClean="0">
                <a:solidFill>
                  <a:schemeClr val="bg2"/>
                </a:solidFill>
              </a:rPr>
              <a:t> </a:t>
            </a:r>
            <a:endParaRPr lang="en-US" sz="2400" b="1" dirty="0" smtClean="0">
              <a:solidFill>
                <a:schemeClr val="bg2"/>
              </a:solidFill>
            </a:endParaRPr>
          </a:p>
          <a:p>
            <a:pPr lvl="0" algn="ctr"/>
            <a:endParaRPr lang="en-US" sz="2400" b="1" dirty="0" smtClean="0">
              <a:solidFill>
                <a:schemeClr val="bg2"/>
              </a:solidFill>
            </a:endParaRPr>
          </a:p>
          <a:p>
            <a:pPr lvl="0" algn="ctr"/>
            <a:r>
              <a:rPr lang="ru-RU" sz="24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ИНФОРМАТИЗАЦИЯ ОНКОЛОГИЧЕСКОЙ СЛУЖБЫ</a:t>
            </a:r>
            <a:endParaRPr lang="ru-RU" sz="2400" dirty="0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2"/>
                </a:solidFill>
              </a:rPr>
              <a:t> </a:t>
            </a:r>
          </a:p>
          <a:p>
            <a:pPr lvl="0" algn="ctr"/>
            <a:endParaRPr lang="ru-RU" sz="2400" dirty="0" smtClean="0">
              <a:solidFill>
                <a:schemeClr val="bg2"/>
              </a:solidFill>
            </a:endParaRPr>
          </a:p>
          <a:p>
            <a:pPr lvl="0" algn="ctr"/>
            <a:endParaRPr lang="ru-RU" sz="2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4605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773722" y="1237956"/>
          <a:ext cx="11092696" cy="5303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73722" y="253218"/>
            <a:ext cx="10658203" cy="9847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24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n-US" sz="2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24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ОНКОЛОГИЧЕСКОЙ СЛУЖБЫ</a:t>
            </a:r>
            <a:endParaRPr lang="ru-RU" sz="2400" dirty="0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lvl="0" algn="ctr"/>
            <a:endParaRPr lang="ru-RU" sz="2400" dirty="0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ru-RU" sz="2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18423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140</TotalTime>
  <Words>767</Words>
  <Application>Microsoft Office PowerPoint</Application>
  <PresentationFormat>Произвольный</PresentationFormat>
  <Paragraphs>69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Яркая</vt:lpstr>
      <vt:lpstr>МИНИСТЕРСТВО  ЗДРАВООХРАНЕНИЯ  САРАТОВСКОЙ ОБЛАСТИ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 ЗДРАВООХРАНЕНИЯ  САРАТОВСКОЙ ОБЛАСТИ</dc:title>
  <dc:creator>galina</dc:creator>
  <cp:lastModifiedBy>ShvartskopfII</cp:lastModifiedBy>
  <cp:revision>20</cp:revision>
  <dcterms:created xsi:type="dcterms:W3CDTF">2018-05-16T04:59:07Z</dcterms:created>
  <dcterms:modified xsi:type="dcterms:W3CDTF">2018-05-22T10:14:04Z</dcterms:modified>
</cp:coreProperties>
</file>